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3"/>
  </p:notesMasterIdLst>
  <p:handoutMasterIdLst>
    <p:handoutMasterId r:id="rId44"/>
  </p:handoutMasterIdLst>
  <p:sldIdLst>
    <p:sldId id="256" r:id="rId2"/>
    <p:sldId id="285" r:id="rId3"/>
    <p:sldId id="257" r:id="rId4"/>
    <p:sldId id="304" r:id="rId5"/>
    <p:sldId id="258" r:id="rId6"/>
    <p:sldId id="305" r:id="rId7"/>
    <p:sldId id="259" r:id="rId8"/>
    <p:sldId id="261" r:id="rId9"/>
    <p:sldId id="287" r:id="rId10"/>
    <p:sldId id="260" r:id="rId11"/>
    <p:sldId id="267" r:id="rId12"/>
    <p:sldId id="288" r:id="rId13"/>
    <p:sldId id="295" r:id="rId14"/>
    <p:sldId id="296" r:id="rId15"/>
    <p:sldId id="265" r:id="rId16"/>
    <p:sldId id="300" r:id="rId17"/>
    <p:sldId id="271" r:id="rId18"/>
    <p:sldId id="282" r:id="rId19"/>
    <p:sldId id="297" r:id="rId20"/>
    <p:sldId id="301" r:id="rId21"/>
    <p:sldId id="293" r:id="rId22"/>
    <p:sldId id="302" r:id="rId23"/>
    <p:sldId id="298" r:id="rId24"/>
    <p:sldId id="294" r:id="rId25"/>
    <p:sldId id="303" r:id="rId26"/>
    <p:sldId id="273" r:id="rId27"/>
    <p:sldId id="281" r:id="rId28"/>
    <p:sldId id="270" r:id="rId29"/>
    <p:sldId id="299" r:id="rId30"/>
    <p:sldId id="284" r:id="rId31"/>
    <p:sldId id="290" r:id="rId32"/>
    <p:sldId id="291" r:id="rId33"/>
    <p:sldId id="264" r:id="rId34"/>
    <p:sldId id="277" r:id="rId35"/>
    <p:sldId id="280" r:id="rId36"/>
    <p:sldId id="279" r:id="rId37"/>
    <p:sldId id="278" r:id="rId38"/>
    <p:sldId id="274" r:id="rId39"/>
    <p:sldId id="289" r:id="rId40"/>
    <p:sldId id="306" r:id="rId41"/>
    <p:sldId id="286" r:id="rId42"/>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660"/>
  </p:normalViewPr>
  <p:slideViewPr>
    <p:cSldViewPr snapToGrid="0">
      <p:cViewPr varScale="1">
        <p:scale>
          <a:sx n="86" d="100"/>
          <a:sy n="86"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20D6D3F2-ED90-4CB4-860A-C46065912C2E}" type="datetimeFigureOut">
              <a:rPr kumimoji="1" lang="ja-JP" altLang="en-US" smtClean="0"/>
              <a:t>2024/12/20</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F86B182B-8E51-4EE2-80D4-F59B4B25D35E}" type="slidenum">
              <a:rPr kumimoji="1" lang="ja-JP" altLang="en-US" smtClean="0"/>
              <a:t>‹#›</a:t>
            </a:fld>
            <a:endParaRPr kumimoji="1" lang="ja-JP" altLang="en-US"/>
          </a:p>
        </p:txBody>
      </p:sp>
    </p:spTree>
    <p:extLst>
      <p:ext uri="{BB962C8B-B14F-4D97-AF65-F5344CB8AC3E}">
        <p14:creationId xmlns:p14="http://schemas.microsoft.com/office/powerpoint/2010/main" val="351320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4C66E1CB-8155-4751-9B32-40B5489199DF}" type="datetimeFigureOut">
              <a:rPr kumimoji="1" lang="ja-JP" altLang="en-US" smtClean="0"/>
              <a:t>2024/12/20</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E91561DC-4B5D-4A1A-9FA3-C1837325AB96}" type="slidenum">
              <a:rPr kumimoji="1" lang="ja-JP" altLang="en-US" smtClean="0"/>
              <a:t>‹#›</a:t>
            </a:fld>
            <a:endParaRPr kumimoji="1" lang="ja-JP" altLang="en-US"/>
          </a:p>
        </p:txBody>
      </p:sp>
    </p:spTree>
    <p:extLst>
      <p:ext uri="{BB962C8B-B14F-4D97-AF65-F5344CB8AC3E}">
        <p14:creationId xmlns:p14="http://schemas.microsoft.com/office/powerpoint/2010/main" val="2052190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1</a:t>
            </a:fld>
            <a:endParaRPr kumimoji="1" lang="ja-JP" altLang="en-US"/>
          </a:p>
        </p:txBody>
      </p:sp>
    </p:spTree>
    <p:extLst>
      <p:ext uri="{BB962C8B-B14F-4D97-AF65-F5344CB8AC3E}">
        <p14:creationId xmlns:p14="http://schemas.microsoft.com/office/powerpoint/2010/main" val="30587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1561DC-4B5D-4A1A-9FA3-C1837325AB96}" type="slidenum">
              <a:rPr kumimoji="1" lang="ja-JP" altLang="en-US" smtClean="0"/>
              <a:t>9</a:t>
            </a:fld>
            <a:endParaRPr kumimoji="1" lang="ja-JP" altLang="en-US"/>
          </a:p>
        </p:txBody>
      </p:sp>
    </p:spTree>
    <p:extLst>
      <p:ext uri="{BB962C8B-B14F-4D97-AF65-F5344CB8AC3E}">
        <p14:creationId xmlns:p14="http://schemas.microsoft.com/office/powerpoint/2010/main" val="369085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41</a:t>
            </a:fld>
            <a:endParaRPr kumimoji="1" lang="ja-JP" altLang="en-US"/>
          </a:p>
        </p:txBody>
      </p:sp>
    </p:spTree>
    <p:extLst>
      <p:ext uri="{BB962C8B-B14F-4D97-AF65-F5344CB8AC3E}">
        <p14:creationId xmlns:p14="http://schemas.microsoft.com/office/powerpoint/2010/main" val="189761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81729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6221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05990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96879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00077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33082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0372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79043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02497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68735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0570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9765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86113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6770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871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181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34758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5790D-3D8A-4AAF-8007-8E9A0D2D57F8}" type="datetimeFigureOut">
              <a:rPr kumimoji="1" lang="ja-JP" altLang="en-US" smtClean="0"/>
              <a:t>2024/12/20</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2319478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9474" y="1565563"/>
            <a:ext cx="10076004" cy="1322340"/>
          </a:xfrm>
        </p:spPr>
        <p:txBody>
          <a:bodyPr/>
          <a:lstStyle/>
          <a:p>
            <a:pPr algn="ctr"/>
            <a:r>
              <a:rPr lang="ja-JP" altLang="en-US" dirty="0">
                <a:latin typeface="ＭＳ 明朝" panose="02020609040205080304" pitchFamily="17" charset="-128"/>
                <a:ea typeface="ＭＳ 明朝" panose="02020609040205080304" pitchFamily="17" charset="-128"/>
              </a:rPr>
              <a:t>ＥＩＴＡＣのご案内</a:t>
            </a:r>
            <a:endParaRPr kumimoji="1" lang="ja-JP" altLang="en-US" dirty="0">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a:xfrm>
            <a:off x="6806243" y="4684143"/>
            <a:ext cx="5055078" cy="846006"/>
          </a:xfrm>
        </p:spPr>
        <p:txBody>
          <a:bodyPr>
            <a:normAutofit fontScale="92500" lnSpcReduction="10000"/>
          </a:bodyPr>
          <a:lstStyle/>
          <a:p>
            <a:pPr algn="ctr"/>
            <a:r>
              <a:rPr lang="en-US" altLang="ja-JP" sz="1800" dirty="0">
                <a:latin typeface="HGS明朝B" panose="02020800000000000000" pitchFamily="18" charset="-128"/>
                <a:ea typeface="HGS明朝B" panose="02020800000000000000" pitchFamily="18" charset="-128"/>
              </a:rPr>
              <a:t>Elastic </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wave</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Inspection</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Technology</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Association</a:t>
            </a:r>
          </a:p>
          <a:p>
            <a:pPr algn="ctr"/>
            <a:r>
              <a:rPr kumimoji="1" lang="ja-JP" altLang="en-US" sz="2700" dirty="0">
                <a:latin typeface="HGS明朝B" panose="02020800000000000000" pitchFamily="18" charset="-128"/>
                <a:ea typeface="HGS明朝B" panose="02020800000000000000" pitchFamily="18" charset="-128"/>
              </a:rPr>
              <a:t>一般社団法人 弾性波診断技術協会</a:t>
            </a:r>
          </a:p>
        </p:txBody>
      </p:sp>
      <p:sp>
        <p:nvSpPr>
          <p:cNvPr id="6" name="テキスト ボックス 5"/>
          <p:cNvSpPr txBox="1"/>
          <p:nvPr/>
        </p:nvSpPr>
        <p:spPr>
          <a:xfrm>
            <a:off x="4347713" y="4684143"/>
            <a:ext cx="2458529" cy="923330"/>
          </a:xfrm>
          <a:prstGeom prst="rect">
            <a:avLst/>
          </a:prstGeom>
          <a:noFill/>
        </p:spPr>
        <p:txBody>
          <a:bodyPr wrap="square" rtlCol="0">
            <a:spAutoFit/>
          </a:bodyPr>
          <a:lstStyle/>
          <a:p>
            <a:pPr algn="r"/>
            <a:r>
              <a:rPr kumimoji="1" lang="en-US" altLang="ja-JP" sz="5400" b="1" dirty="0">
                <a:solidFill>
                  <a:srgbClr val="0066CC"/>
                </a:solidFill>
                <a:latin typeface="Arial Rounded MT Bold" panose="020F0704030504030204" pitchFamily="34" charset="0"/>
              </a:rPr>
              <a:t>EITAC</a:t>
            </a:r>
            <a:endParaRPr kumimoji="1" lang="ja-JP" altLang="en-US" sz="5400" b="1" dirty="0">
              <a:solidFill>
                <a:srgbClr val="0066CC"/>
              </a:solidFill>
              <a:latin typeface="Arial Rounded MT Bold" panose="020F0704030504030204" pitchFamily="34" charset="0"/>
            </a:endParaRPr>
          </a:p>
        </p:txBody>
      </p:sp>
      <p:sp>
        <p:nvSpPr>
          <p:cNvPr id="4" name="テキスト ボックス 3"/>
          <p:cNvSpPr txBox="1"/>
          <p:nvPr/>
        </p:nvSpPr>
        <p:spPr>
          <a:xfrm>
            <a:off x="8385243" y="6038490"/>
            <a:ext cx="3476078" cy="369332"/>
          </a:xfrm>
          <a:prstGeom prst="rect">
            <a:avLst/>
          </a:prstGeom>
          <a:noFill/>
        </p:spPr>
        <p:txBody>
          <a:bodyPr wrap="square" rtlCol="0">
            <a:spAutoFit/>
          </a:bodyPr>
          <a:lstStyle/>
          <a:p>
            <a:pPr algn="r"/>
            <a:r>
              <a:rPr kumimoji="1" lang="en-US" altLang="ja-JP" dirty="0">
                <a:latin typeface="ＭＳ 明朝" panose="02020609040205080304" pitchFamily="17" charset="-128"/>
                <a:ea typeface="ＭＳ 明朝" panose="02020609040205080304" pitchFamily="17" charset="-128"/>
              </a:rPr>
              <a:t>R6.10.30</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053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吹き出し 7"/>
          <p:cNvSpPr/>
          <p:nvPr/>
        </p:nvSpPr>
        <p:spPr>
          <a:xfrm>
            <a:off x="3102495" y="2428564"/>
            <a:ext cx="7149655" cy="1717964"/>
          </a:xfrm>
          <a:prstGeom prst="downArrowCallout">
            <a:avLst/>
          </a:prstGeom>
          <a:noFill/>
          <a:ln w="38100">
            <a:solidFill>
              <a:schemeClr val="accent1">
                <a:lumMod val="75000"/>
              </a:schemeClr>
            </a:solidFill>
          </a:ln>
          <a:effectLst>
            <a:outerShdw blurRad="76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8"/>
            <a:ext cx="9930532" cy="870832"/>
          </a:xfrm>
        </p:spPr>
        <p:txBody>
          <a:bodyPr anchor="t">
            <a:normAutofit/>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講習会の特徴</a:t>
            </a:r>
            <a:endParaRPr lang="en-US" altLang="ja-JP"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3102495" y="2428564"/>
            <a:ext cx="7149656" cy="1122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ctr">
              <a:buNone/>
            </a:pPr>
            <a:r>
              <a:rPr lang="ja-JP" altLang="en-US" sz="3200" dirty="0">
                <a:latin typeface="ＭＳ 明朝" panose="02020609040205080304" pitchFamily="17" charset="-128"/>
                <a:ea typeface="ＭＳ 明朝" panose="02020609040205080304" pitchFamily="17" charset="-128"/>
              </a:rPr>
              <a:t>認定機器や調査手法に特化した講習会</a:t>
            </a:r>
            <a:endParaRPr lang="en-US" altLang="ja-JP" sz="3200" dirty="0">
              <a:latin typeface="ＭＳ 明朝" panose="02020609040205080304" pitchFamily="17" charset="-128"/>
              <a:ea typeface="ＭＳ 明朝" panose="02020609040205080304" pitchFamily="17" charset="-128"/>
            </a:endParaRPr>
          </a:p>
        </p:txBody>
      </p:sp>
      <p:sp>
        <p:nvSpPr>
          <p:cNvPr id="7" name="正方形/長方形 6"/>
          <p:cNvSpPr/>
          <p:nvPr/>
        </p:nvSpPr>
        <p:spPr>
          <a:xfrm>
            <a:off x="3102495" y="4421615"/>
            <a:ext cx="7149656" cy="1384995"/>
          </a:xfrm>
          <a:prstGeom prst="rect">
            <a:avLst/>
          </a:prstGeom>
          <a:solidFill>
            <a:schemeClr val="bg1">
              <a:lumMod val="95000"/>
            </a:schemeClr>
          </a:solidFill>
          <a:ln w="34925"/>
          <a:effectLst>
            <a:outerShdw blurRad="635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ja-JP" altLang="en-US" sz="2800" dirty="0">
                <a:latin typeface="ＭＳ 明朝" panose="02020609040205080304" pitchFamily="17" charset="-128"/>
                <a:ea typeface="ＭＳ 明朝" panose="02020609040205080304" pitchFamily="17" charset="-128"/>
              </a:rPr>
              <a:t>・理解度の高い講習会が短期間で実施可能</a:t>
            </a:r>
            <a:endParaRPr lang="en-US" altLang="ja-JP" sz="2800" dirty="0">
              <a:latin typeface="ＭＳ 明朝" panose="02020609040205080304" pitchFamily="17" charset="-128"/>
              <a:ea typeface="ＭＳ 明朝" panose="02020609040205080304" pitchFamily="17" charset="-128"/>
            </a:endParaRPr>
          </a:p>
          <a:p>
            <a:pPr>
              <a:lnSpc>
                <a:spcPct val="150000"/>
              </a:lnSpc>
            </a:pPr>
            <a:r>
              <a:rPr lang="ja-JP" altLang="en-US" sz="2800" dirty="0">
                <a:latin typeface="ＭＳ 明朝" panose="02020609040205080304" pitchFamily="17" charset="-128"/>
                <a:ea typeface="ＭＳ 明朝" panose="02020609040205080304" pitchFamily="17" charset="-128"/>
              </a:rPr>
              <a:t>・一定の技術者レベルの標準化が図れる</a:t>
            </a:r>
            <a:endParaRPr lang="en-US" altLang="ja-JP" sz="2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4951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103517"/>
            <a:ext cx="10619509" cy="1552755"/>
          </a:xfrm>
        </p:spPr>
        <p:txBody>
          <a:bodyPr>
            <a:normAutofit/>
          </a:bodyPr>
          <a:lstStyle/>
          <a:p>
            <a:pPr algn="l"/>
            <a:r>
              <a:rPr lang="ja-JP" altLang="en-US" sz="3600" dirty="0">
                <a:latin typeface="ＭＳ 明朝" panose="02020609040205080304" pitchFamily="17" charset="-128"/>
                <a:ea typeface="ＭＳ 明朝" panose="02020609040205080304" pitchFamily="17" charset="-128"/>
              </a:rPr>
              <a:t>３－２．技術講習会の実施</a:t>
            </a:r>
            <a:br>
              <a:rPr lang="en-US" altLang="ja-JP" sz="3600" dirty="0">
                <a:latin typeface="ＭＳ 明朝" panose="02020609040205080304" pitchFamily="17" charset="-128"/>
                <a:ea typeface="ＭＳ 明朝" panose="02020609040205080304" pitchFamily="17" charset="-128"/>
              </a:rPr>
            </a:br>
            <a:r>
              <a:rPr lang="ja-JP" altLang="en-US" sz="3600" dirty="0">
                <a:latin typeface="ＭＳ 明朝" panose="02020609040205080304" pitchFamily="17" charset="-128"/>
                <a:ea typeface="ＭＳ 明朝" panose="02020609040205080304" pitchFamily="17" charset="-128"/>
              </a:rPr>
              <a:t>　　　　</a:t>
            </a:r>
            <a:r>
              <a:rPr lang="ja-JP" altLang="en-US" sz="2700" dirty="0">
                <a:latin typeface="ＭＳ 明朝" panose="02020609040205080304" pitchFamily="17" charset="-128"/>
                <a:ea typeface="ＭＳ 明朝" panose="02020609040205080304" pitchFamily="17" charset="-128"/>
              </a:rPr>
              <a:t>超音波根入れ長測定技術</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施工管理方法の沿革</a:t>
            </a:r>
            <a:r>
              <a:rPr lang="en-US" altLang="ja-JP" sz="2700" dirty="0">
                <a:latin typeface="ＭＳ 明朝" panose="02020609040205080304" pitchFamily="17" charset="-128"/>
                <a:ea typeface="ＭＳ 明朝" panose="02020609040205080304" pitchFamily="17" charset="-128"/>
              </a:rPr>
              <a:t>】</a:t>
            </a:r>
            <a:endParaRPr kumimoji="1" lang="ja-JP" altLang="en-US" sz="36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656271"/>
            <a:ext cx="10487237" cy="4649637"/>
          </a:xfrm>
        </p:spPr>
        <p:txBody>
          <a:bodyPr anchor="t">
            <a:normAutofit lnSpcReduction="10000"/>
          </a:bodyPr>
          <a:lstStyle/>
          <a:p>
            <a:pPr>
              <a:lnSpc>
                <a:spcPct val="150000"/>
              </a:lnSpc>
            </a:pPr>
            <a:r>
              <a:rPr lang="en-US" altLang="ja-JP" dirty="0">
                <a:latin typeface="ＭＳ 明朝" panose="02020609040205080304" pitchFamily="17" charset="-128"/>
                <a:ea typeface="ＭＳ 明朝" panose="02020609040205080304" pitchFamily="17" charset="-128"/>
              </a:rPr>
              <a:t>H17</a:t>
            </a:r>
            <a:r>
              <a:rPr lang="ja-JP" altLang="en-US" dirty="0">
                <a:latin typeface="ＭＳ 明朝" panose="02020609040205080304" pitchFamily="17" charset="-128"/>
                <a:ea typeface="ＭＳ 明朝" panose="02020609040205080304" pitchFamily="17" charset="-128"/>
              </a:rPr>
              <a:t>年以前　写真管理</a:t>
            </a:r>
          </a:p>
          <a:p>
            <a:pPr>
              <a:lnSpc>
                <a:spcPct val="150000"/>
              </a:lnSpc>
            </a:pPr>
            <a:r>
              <a:rPr lang="en-US" altLang="ja-JP" dirty="0">
                <a:latin typeface="ＭＳ 明朝" panose="02020609040205080304" pitchFamily="17" charset="-128"/>
                <a:ea typeface="ＭＳ 明朝" panose="02020609040205080304" pitchFamily="17" charset="-128"/>
              </a:rPr>
              <a:t>H18</a:t>
            </a:r>
            <a:r>
              <a:rPr lang="ja-JP" altLang="en-US" dirty="0">
                <a:latin typeface="ＭＳ 明朝" panose="02020609040205080304" pitchFamily="17" charset="-128"/>
                <a:ea typeface="ＭＳ 明朝" panose="02020609040205080304" pitchFamily="17" charset="-128"/>
              </a:rPr>
              <a:t>年以降　ビデオ撮影管理</a:t>
            </a: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　　　全国試行調査実施</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・非破壊試験を用いた管理方法の教育制度に取組む</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H22</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通達・管理方法に非破壊試験が採用</a:t>
            </a:r>
            <a:endParaRPr lang="en-US" altLang="zh-CN" dirty="0">
              <a:highlight>
                <a:srgbClr val="FFFF00"/>
              </a:highlight>
              <a:latin typeface="ＭＳ 明朝" panose="02020609040205080304" pitchFamily="17" charset="-128"/>
              <a:ea typeface="ＭＳ 明朝" panose="02020609040205080304" pitchFamily="17" charset="-128"/>
            </a:endParaRPr>
          </a:p>
          <a:p>
            <a:pPr marL="0" indent="0">
              <a:lnSpc>
                <a:spcPct val="150000"/>
              </a:lnSpc>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「防護柵設置工の施工における出来形確保対策について」</a:t>
            </a:r>
            <a:endParaRPr lang="en-US" altLang="ja-JP" dirty="0">
              <a:highlight>
                <a:srgbClr val="FFFF00"/>
              </a:highlight>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国管技第</a:t>
            </a:r>
            <a:r>
              <a:rPr lang="en-US" altLang="ja-JP" dirty="0">
                <a:highlight>
                  <a:srgbClr val="FFFF00"/>
                </a:highlight>
                <a:latin typeface="ＭＳ 明朝" panose="02020609040205080304" pitchFamily="17" charset="-128"/>
                <a:ea typeface="ＭＳ 明朝" panose="02020609040205080304" pitchFamily="17" charset="-128"/>
              </a:rPr>
              <a:t>65</a:t>
            </a:r>
            <a:r>
              <a:rPr lang="ja-JP" altLang="en-US" dirty="0">
                <a:highlight>
                  <a:srgbClr val="FFFF00"/>
                </a:highlight>
                <a:latin typeface="ＭＳ 明朝" panose="02020609040205080304" pitchFamily="17" charset="-128"/>
                <a:ea typeface="ＭＳ 明朝" panose="02020609040205080304" pitchFamily="17" charset="-128"/>
              </a:rPr>
              <a:t>号通達・新設防護柵測定本数が</a:t>
            </a:r>
            <a:r>
              <a:rPr lang="en-US" altLang="ja-JP" dirty="0">
                <a:highlight>
                  <a:srgbClr val="FFFF00"/>
                </a:highlight>
                <a:latin typeface="ＭＳ 明朝" panose="02020609040205080304" pitchFamily="17" charset="-128"/>
                <a:ea typeface="ＭＳ 明朝" panose="02020609040205080304" pitchFamily="17" charset="-128"/>
              </a:rPr>
              <a:t>10%</a:t>
            </a:r>
            <a:r>
              <a:rPr lang="ja-JP" altLang="en-US" dirty="0">
                <a:highlight>
                  <a:srgbClr val="FFFF00"/>
                </a:highlight>
                <a:latin typeface="ＭＳ 明朝" panose="02020609040205080304" pitchFamily="17" charset="-128"/>
                <a:ea typeface="ＭＳ 明朝" panose="02020609040205080304" pitchFamily="17" charset="-128"/>
              </a:rPr>
              <a:t>から</a:t>
            </a:r>
            <a:r>
              <a:rPr lang="en-US" altLang="ja-JP" dirty="0">
                <a:highlight>
                  <a:srgbClr val="FFFF00"/>
                </a:highlight>
                <a:latin typeface="ＭＳ 明朝" panose="02020609040205080304" pitchFamily="17" charset="-128"/>
                <a:ea typeface="ＭＳ 明朝" panose="02020609040205080304" pitchFamily="17" charset="-128"/>
              </a:rPr>
              <a:t>20%</a:t>
            </a:r>
            <a:r>
              <a:rPr lang="ja-JP" altLang="en-US" dirty="0">
                <a:highlight>
                  <a:srgbClr val="FFFF00"/>
                </a:highlight>
                <a:latin typeface="ＭＳ 明朝" panose="02020609040205080304" pitchFamily="17" charset="-128"/>
                <a:ea typeface="ＭＳ 明朝" panose="02020609040205080304" pitchFamily="17" charset="-128"/>
              </a:rPr>
              <a:t>へ</a:t>
            </a:r>
            <a:endParaRPr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161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6252" r="10020" b="15783"/>
          <a:stretch/>
        </p:blipFill>
        <p:spPr>
          <a:xfrm>
            <a:off x="7980556" y="1742665"/>
            <a:ext cx="3747600" cy="2106000"/>
          </a:xfrm>
          <a:prstGeom prst="rect">
            <a:avLst/>
          </a:prstGeom>
          <a:ln>
            <a:solidFill>
              <a:schemeClr val="tx1"/>
            </a:solidFill>
          </a:ln>
          <a:effectLst>
            <a:outerShdw blurRad="50800" dist="127000" dir="2700000" algn="tl" rotWithShape="0">
              <a:prstClr val="black">
                <a:alpha val="30000"/>
              </a:prstClr>
            </a:outerShdw>
          </a:effectLst>
        </p:spPr>
      </p:pic>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1" y="1399308"/>
            <a:ext cx="651447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施工技術総合研究所の協力を受け各地で開催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・測定業務を行う際の心得、倫理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・認定装置に関する基礎知識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・ガードレールに関する知識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・実地フィールドでの講習</a:t>
            </a:r>
            <a:endParaRPr kumimoji="1" lang="en-US" altLang="ja-JP"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964" y="4192021"/>
            <a:ext cx="3747192" cy="2105083"/>
          </a:xfrm>
          <a:prstGeom prst="rect">
            <a:avLst/>
          </a:prstGeom>
          <a:ln w="9525">
            <a:solidFill>
              <a:schemeClr val="tx1"/>
            </a:solidFill>
          </a:ln>
          <a:effectLst>
            <a:outerShdw blurRad="50800" dist="127000" dir="2700000" algn="tl" rotWithShape="0">
              <a:prstClr val="black">
                <a:alpha val="25000"/>
              </a:prstClr>
            </a:outerShdw>
          </a:effectLst>
          <a:scene3d>
            <a:camera prst="perspectiveLeft" fov="0">
              <a:rot lat="0" lon="0" rev="0"/>
            </a:camera>
            <a:lightRig rig="threePt" dir="t"/>
          </a:scene3d>
        </p:spPr>
      </p:pic>
    </p:spTree>
    <p:extLst>
      <p:ext uri="{BB962C8B-B14F-4D97-AF65-F5344CB8AC3E}">
        <p14:creationId xmlns:p14="http://schemas.microsoft.com/office/powerpoint/2010/main" val="157077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 r="25871"/>
          <a:stretch/>
        </p:blipFill>
        <p:spPr>
          <a:xfrm>
            <a:off x="2625372" y="2254947"/>
            <a:ext cx="3129384" cy="4450063"/>
          </a:xfrm>
          <a:prstGeom prst="rect">
            <a:avLst/>
          </a:prstGeom>
          <a:ln>
            <a:solidFill>
              <a:schemeClr val="tx1"/>
            </a:solidFill>
          </a:ln>
        </p:spPr>
      </p:pic>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送信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から</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受信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までの時間により長さを測定</a:t>
            </a:r>
          </a:p>
        </p:txBody>
      </p:sp>
      <p:sp>
        <p:nvSpPr>
          <p:cNvPr id="11" name="ストライプ矢印 10"/>
          <p:cNvSpPr/>
          <p:nvPr/>
        </p:nvSpPr>
        <p:spPr>
          <a:xfrm>
            <a:off x="5960652" y="3078948"/>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985" y="2254947"/>
            <a:ext cx="4762774" cy="2507386"/>
          </a:xfrm>
          <a:prstGeom prst="rect">
            <a:avLst/>
          </a:prstGeom>
          <a:ln w="12700">
            <a:solidFill>
              <a:schemeClr val="tx1"/>
            </a:solidFill>
          </a:ln>
        </p:spPr>
      </p:pic>
      <p:sp>
        <p:nvSpPr>
          <p:cNvPr id="10" name="コンテンツ プレースホルダー 2"/>
          <p:cNvSpPr txBox="1">
            <a:spLocks/>
          </p:cNvSpPr>
          <p:nvPr/>
        </p:nvSpPr>
        <p:spPr>
          <a:xfrm>
            <a:off x="7217985" y="4762333"/>
            <a:ext cx="4974015"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報告書用キャプチャ画像例（</a:t>
            </a:r>
            <a:r>
              <a:rPr lang="en-US" altLang="ja-JP" sz="2000" kern="100" dirty="0">
                <a:latin typeface="Century" panose="02040604050505020304" pitchFamily="18" charset="0"/>
                <a:ea typeface="ＭＳ 明朝" panose="02020609040205080304" pitchFamily="17" charset="-128"/>
                <a:cs typeface="Times New Roman" panose="02020603050405020304" pitchFamily="18" charset="0"/>
              </a:rPr>
              <a:t>NST-2/LT</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6096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活用事例</a:t>
            </a:r>
            <a:endParaRPr kumimoji="1" lang="en-US" altLang="ja-JP" dirty="0">
              <a:latin typeface="ＭＳ 明朝" panose="02020609040205080304" pitchFamily="17" charset="-128"/>
              <a:ea typeface="ＭＳ 明朝" panose="02020609040205080304" pitchFamily="17" charset="-128"/>
            </a:endParaRPr>
          </a:p>
        </p:txBody>
      </p:sp>
      <p:sp>
        <p:nvSpPr>
          <p:cNvPr id="8" name="コンテンツ プレースホルダー 2"/>
          <p:cNvSpPr txBox="1">
            <a:spLocks/>
          </p:cNvSpPr>
          <p:nvPr/>
        </p:nvSpPr>
        <p:spPr>
          <a:xfrm>
            <a:off x="2179820" y="2266180"/>
            <a:ext cx="4195503"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◆鋼製支柱の根入れ長さ測定</a:t>
            </a:r>
            <a:endParaRPr lang="en-US" altLang="ja-JP" sz="2000" dirty="0">
              <a:latin typeface="ＭＳ 明朝" panose="02020609040205080304" pitchFamily="17" charset="-128"/>
              <a:ea typeface="ＭＳ 明朝" panose="02020609040205080304" pitchFamily="17" charset="-128"/>
            </a:endParaRPr>
          </a:p>
        </p:txBody>
      </p:sp>
      <p:sp>
        <p:nvSpPr>
          <p:cNvPr id="11" name="コンテンツ プレースホルダー 2"/>
          <p:cNvSpPr txBox="1">
            <a:spLocks/>
          </p:cNvSpPr>
          <p:nvPr/>
        </p:nvSpPr>
        <p:spPr>
          <a:xfrm>
            <a:off x="7269603" y="2266181"/>
            <a:ext cx="4465984"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◆ロックボルトの根入れ長さ測定</a:t>
            </a:r>
            <a:endParaRPr lang="en-US" altLang="ja-JP" sz="2000"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 b="-4"/>
          <a:stretch/>
        </p:blipFill>
        <p:spPr>
          <a:xfrm>
            <a:off x="7269603" y="2854653"/>
            <a:ext cx="2880000" cy="2160000"/>
          </a:xfrm>
          <a:prstGeom prst="rect">
            <a:avLst/>
          </a:prstGeom>
          <a:ln w="12700">
            <a:solidFill>
              <a:schemeClr val="tx1"/>
            </a:solidFill>
          </a:ln>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2" b="-2"/>
          <a:stretch/>
        </p:blipFill>
        <p:spPr>
          <a:xfrm>
            <a:off x="8709603" y="4036769"/>
            <a:ext cx="2880000" cy="2160000"/>
          </a:xfrm>
          <a:prstGeom prst="rect">
            <a:avLst/>
          </a:prstGeom>
          <a:ln w="12700">
            <a:solidFill>
              <a:schemeClr val="tx1"/>
            </a:solidFill>
          </a:ln>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820" y="2788554"/>
            <a:ext cx="2880948" cy="2160000"/>
          </a:xfrm>
          <a:prstGeom prst="rect">
            <a:avLst/>
          </a:prstGeom>
          <a:ln w="12700">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135" y="4036769"/>
            <a:ext cx="2880000" cy="2160000"/>
          </a:xfrm>
          <a:prstGeom prst="rect">
            <a:avLst/>
          </a:prstGeom>
          <a:ln w="12700">
            <a:solidFill>
              <a:schemeClr val="tx1"/>
            </a:solidFill>
          </a:ln>
        </p:spPr>
      </p:pic>
    </p:spTree>
    <p:extLst>
      <p:ext uri="{BB962C8B-B14F-4D97-AF65-F5344CB8AC3E}">
        <p14:creationId xmlns:p14="http://schemas.microsoft.com/office/powerpoint/2010/main" val="117943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「超音波根入れ長測定技術者講習会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新設の防護柵支柱、他</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開催回数　　</a:t>
            </a:r>
            <a:r>
              <a:rPr kumimoji="1" lang="ja-JP" altLang="en-US" dirty="0">
                <a:latin typeface="ＭＳ 明朝" panose="02020609040205080304" pitchFamily="17" charset="-128"/>
                <a:ea typeface="ＭＳ 明朝" panose="02020609040205080304" pitchFamily="17" charset="-128"/>
              </a:rPr>
              <a:t>累計</a:t>
            </a:r>
            <a:r>
              <a:rPr lang="ja-JP" altLang="en-US" dirty="0">
                <a:latin typeface="ＭＳ 明朝" panose="02020609040205080304" pitchFamily="17" charset="-128"/>
                <a:ea typeface="ＭＳ 明朝" panose="02020609040205080304" pitchFamily="17" charset="-128"/>
              </a:rPr>
              <a:t>３５</a:t>
            </a:r>
            <a:r>
              <a:rPr kumimoji="1" lang="ja-JP" altLang="en-US" dirty="0">
                <a:latin typeface="ＭＳ 明朝" panose="02020609040205080304" pitchFamily="17" charset="-128"/>
                <a:ea typeface="ＭＳ 明朝" panose="02020609040205080304" pitchFamily="17" charset="-128"/>
              </a:rPr>
              <a:t>回</a:t>
            </a:r>
            <a:endParaRPr kumimoji="1" lang="en-US" altLang="ja-JP" dirty="0">
              <a:latin typeface="ＭＳ 明朝" panose="02020609040205080304" pitchFamily="17" charset="-128"/>
              <a:ea typeface="ＭＳ 明朝" panose="02020609040205080304" pitchFamily="17" charset="-128"/>
            </a:endParaRPr>
          </a:p>
          <a:p>
            <a:pPr marL="0" indent="0">
              <a:buNone/>
            </a:pP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a:t>
            </a:r>
            <a:r>
              <a:rPr lang="ja-JP" altLang="en-US" dirty="0">
                <a:latin typeface="ＭＳ 明朝" panose="02020609040205080304" pitchFamily="17" charset="-128"/>
                <a:ea typeface="ＭＳ 明朝" panose="02020609040205080304" pitchFamily="17" charset="-128"/>
              </a:rPr>
              <a:t>１４２８名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6</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a:latin typeface="ＭＳ 明朝" panose="02020609040205080304" pitchFamily="17" charset="-128"/>
                <a:ea typeface="ＭＳ 明朝" panose="02020609040205080304" pitchFamily="17" charset="-128"/>
              </a:rPr>
              <a:t>30</a:t>
            </a:r>
            <a:r>
              <a:rPr lang="ja-JP" altLang="en-US">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902" y="1739642"/>
            <a:ext cx="2651137" cy="172336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0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20951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sz="2900" dirty="0">
                <a:latin typeface="ＭＳ 明朝" panose="02020609040205080304" pitchFamily="17" charset="-128"/>
                <a:ea typeface="ＭＳ 明朝" panose="02020609040205080304" pitchFamily="17" charset="-128"/>
              </a:rPr>
              <a:t>【</a:t>
            </a:r>
            <a:r>
              <a:rPr lang="ja-JP" altLang="en-US" sz="2900" dirty="0">
                <a:latin typeface="ＭＳ 明朝" panose="02020609040205080304" pitchFamily="17" charset="-128"/>
                <a:ea typeface="ＭＳ 明朝" panose="02020609040205080304" pitchFamily="17" charset="-128"/>
              </a:rPr>
              <a:t>上級技術者</a:t>
            </a:r>
            <a:r>
              <a:rPr lang="en-US" altLang="ja-JP" sz="2900" dirty="0">
                <a:latin typeface="ＭＳ 明朝" panose="02020609040205080304" pitchFamily="17" charset="-128"/>
                <a:ea typeface="ＭＳ 明朝" panose="02020609040205080304" pitchFamily="17" charset="-128"/>
              </a:rPr>
              <a:t>】</a:t>
            </a:r>
            <a:endParaRPr kumimoji="1" lang="ja-JP" altLang="en-US" sz="29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lnSpcReduction="10000"/>
          </a:bodyPr>
          <a:lstStyle/>
          <a:p>
            <a:r>
              <a:rPr lang="ja-JP" altLang="en-US" dirty="0">
                <a:latin typeface="ＭＳ 明朝" panose="02020609040205080304" pitchFamily="17" charset="-128"/>
                <a:ea typeface="ＭＳ 明朝" panose="02020609040205080304" pitchFamily="17" charset="-128"/>
              </a:rPr>
              <a:t>測定難度の高い対象物にも対応できるようプロフェッショナルの育成</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「超音波根入れ長測定技術者講習会（上級）</a:t>
            </a:r>
            <a:r>
              <a:rPr lang="ja-JP" altLang="en-US" dirty="0">
                <a:latin typeface="ＭＳ 明朝" panose="02020609040205080304" pitchFamily="17" charset="-128"/>
                <a:ea typeface="ＭＳ 明朝" panose="02020609040205080304" pitchFamily="17" charset="-128"/>
              </a:rPr>
              <a:t>」の実施</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受講要件　</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下記全て満たす者</a:t>
            </a:r>
            <a:endParaRPr lang="en-US" altLang="ja-JP" sz="1800"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現場経験数　　累計</a:t>
            </a:r>
            <a:r>
              <a:rPr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現場以上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調査本数　　　累計</a:t>
            </a:r>
            <a:r>
              <a:rPr lang="en-US" altLang="ja-JP" dirty="0">
                <a:latin typeface="ＭＳ 明朝" panose="02020609040205080304" pitchFamily="17" charset="-128"/>
                <a:ea typeface="ＭＳ 明朝" panose="02020609040205080304" pitchFamily="17" charset="-128"/>
              </a:rPr>
              <a:t>1,000</a:t>
            </a:r>
            <a:r>
              <a:rPr lang="ja-JP" altLang="en-US" dirty="0">
                <a:latin typeface="ＭＳ 明朝" panose="02020609040205080304" pitchFamily="17" charset="-128"/>
                <a:ea typeface="ＭＳ 明朝" panose="02020609040205080304" pitchFamily="17" charset="-128"/>
              </a:rPr>
              <a:t>本以上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「超音波根入れ長測定技術者」の資格保有期間が</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年以上</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開催実績　　</a:t>
            </a:r>
            <a:r>
              <a:rPr kumimoji="1" lang="ja-JP" altLang="en-US" dirty="0">
                <a:latin typeface="ＭＳ 明朝" panose="02020609040205080304" pitchFamily="17" charset="-128"/>
                <a:ea typeface="ＭＳ 明朝" panose="02020609040205080304" pitchFamily="17" charset="-128"/>
              </a:rPr>
              <a:t>累計３回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１３</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4</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78312" y="2346368"/>
            <a:ext cx="2651137" cy="170140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6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224287"/>
            <a:ext cx="10619509" cy="1078041"/>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sz="2700" dirty="0">
                <a:latin typeface="ＭＳ 明朝" panose="02020609040205080304" pitchFamily="17" charset="-128"/>
                <a:ea typeface="ＭＳ 明朝" panose="02020609040205080304" pitchFamily="17" charset="-128"/>
              </a:rPr>
              <a:t>　　　　　　</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道路附属物腐食健全度調査技術の沿革</a:t>
            </a:r>
            <a:r>
              <a:rPr lang="en-US" altLang="ja-JP" sz="2700" dirty="0">
                <a:latin typeface="ＭＳ 明朝" panose="02020609040205080304" pitchFamily="17" charset="-128"/>
                <a:ea typeface="ＭＳ 明朝" panose="02020609040205080304" pitchFamily="17" charset="-128"/>
              </a:rPr>
              <a:t>】</a:t>
            </a:r>
            <a:endParaRPr kumimoji="1" lang="ja-JP" altLang="en-US" sz="27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02328"/>
            <a:ext cx="10498347" cy="5107098"/>
          </a:xfrm>
        </p:spPr>
        <p:txBody>
          <a:bodyPr anchor="t">
            <a:normAutofit fontScale="92500" lnSpcReduction="10000"/>
          </a:bodyPr>
          <a:lstStyle/>
          <a:p>
            <a:r>
              <a:rPr kumimoji="1" lang="en-US" altLang="ja-JP" dirty="0">
                <a:latin typeface="ＭＳ 明朝" panose="02020609040205080304" pitchFamily="17" charset="-128"/>
                <a:ea typeface="ＭＳ 明朝" panose="02020609040205080304" pitchFamily="17" charset="-128"/>
              </a:rPr>
              <a:t>H26</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6</a:t>
            </a:r>
            <a:r>
              <a:rPr kumimoji="1" lang="ja-JP" altLang="en-US" dirty="0">
                <a:latin typeface="ＭＳ 明朝" panose="02020609040205080304" pitchFamily="17" charset="-128"/>
                <a:ea typeface="ＭＳ 明朝" panose="02020609040205080304" pitchFamily="17" charset="-128"/>
              </a:rPr>
              <a:t>月　 道路附属物の点検手法：近接目視</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・ワーキンググループ新設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ワーキンググループが検討課題として取組む</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・腐食の有無を判断できる技術を会員へ募る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・技術検証の実施</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検証結果を国土交通省 関東地方整備局 関東技術事務所へ提出</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関東技術、公募「附属物</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a:highlight>
                  <a:srgbClr val="FFFF00"/>
                </a:highlight>
                <a:latin typeface="ＭＳ 明朝" panose="02020609040205080304" pitchFamily="17" charset="-128"/>
                <a:ea typeface="ＭＳ 明朝" panose="02020609040205080304" pitchFamily="17" charset="-128"/>
              </a:rPr>
              <a:t>標識、照明施設等</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err="1">
                <a:highlight>
                  <a:srgbClr val="FFFF00"/>
                </a:highlight>
                <a:latin typeface="ＭＳ 明朝" panose="02020609040205080304" pitchFamily="17" charset="-128"/>
                <a:ea typeface="ＭＳ 明朝" panose="02020609040205080304" pitchFamily="17" charset="-128"/>
              </a:rPr>
              <a:t>の支柱路面境界部以</a:t>
            </a:r>
            <a:endParaRPr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下の変状を非破壊で検出できる新技術」</a:t>
            </a:r>
            <a:endParaRPr lang="en-US" altLang="ja-JP" dirty="0">
              <a:highlight>
                <a:srgbClr val="FFFF00"/>
              </a:highlight>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関東技術、公募結果の公表</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H29</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3</a:t>
            </a:r>
            <a:r>
              <a:rPr kumimoji="1" lang="ja-JP" altLang="en-US" dirty="0">
                <a:latin typeface="ＭＳ 明朝" panose="02020609040205080304" pitchFamily="17" charset="-128"/>
                <a:ea typeface="ＭＳ 明朝" panose="02020609040205080304" pitchFamily="17" charset="-128"/>
              </a:rPr>
              <a:t>月　 </a:t>
            </a:r>
            <a:r>
              <a:rPr kumimoji="1" lang="ja-JP" altLang="en-US" dirty="0">
                <a:highlight>
                  <a:srgbClr val="FFFF00"/>
                </a:highlight>
                <a:latin typeface="ＭＳ 明朝" panose="02020609040205080304" pitchFamily="17" charset="-128"/>
                <a:ea typeface="ＭＳ 明朝" panose="02020609040205080304" pitchFamily="17" charset="-128"/>
              </a:rPr>
              <a:t>国土交通省・小規模附属物点検要領</a:t>
            </a:r>
            <a:endParaRPr kumimoji="1"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kumimoji="1" lang="ja-JP" altLang="en-US" dirty="0">
                <a:highlight>
                  <a:srgbClr val="FFFF00"/>
                </a:highlight>
                <a:latin typeface="ＭＳ 明朝" panose="02020609040205080304" pitchFamily="17" charset="-128"/>
                <a:ea typeface="ＭＳ 明朝" panose="02020609040205080304" pitchFamily="17" charset="-128"/>
              </a:rPr>
              <a:t>非破壊試験を用いた調査技術も可とする内容）</a:t>
            </a:r>
            <a:endParaRPr kumimoji="1"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3751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附属物スクリーニング調査技術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99308"/>
            <a:ext cx="724771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・調査業務を行う際の心得、倫理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・評価手法に関する基礎知識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・構造物に関する知識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・従来手法（近接目視、板厚測定）の実習</a:t>
            </a:r>
            <a:endParaRPr kumimoji="1" lang="en-US" altLang="ja-JP" dirty="0">
              <a:latin typeface="ＭＳ 明朝" panose="02020609040205080304" pitchFamily="17" charset="-128"/>
              <a:ea typeface="ＭＳ 明朝" panose="02020609040205080304" pitchFamily="17" charset="-128"/>
            </a:endParaRPr>
          </a:p>
        </p:txBody>
      </p:sp>
      <p:pic>
        <p:nvPicPr>
          <p:cNvPr id="1026" name="Picture 2" descr="http://www.eitac.jp/s-PB170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352" y="4263370"/>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www.eitac.jp/s-PB16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352" y="1814472"/>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5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附属物スクリーニング調査技術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反射波</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Ｂ</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又は人工試験片</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latin typeface="Century" panose="02040604050505020304" pitchFamily="18" charset="0"/>
                <a:ea typeface="ＭＳ 明朝" panose="02020609040205080304" pitchFamily="17" charset="-128"/>
                <a:cs typeface="Times New Roman" panose="02020603050405020304" pitchFamily="18" charset="0"/>
              </a:rPr>
              <a:t>と</a:t>
            </a:r>
            <a:r>
              <a:rPr lang="ja-JP"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との比率により判定</a:t>
            </a:r>
            <a:endParaRPr lang="ja-JP" altLang="ja-JP" sz="22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コンテンツ プレースホルダー 2"/>
          <p:cNvSpPr txBox="1">
            <a:spLocks/>
          </p:cNvSpPr>
          <p:nvPr/>
        </p:nvSpPr>
        <p:spPr>
          <a:xfrm>
            <a:off x="3457174" y="2330637"/>
            <a:ext cx="3372070"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底面エコー評価法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174" y="2752651"/>
            <a:ext cx="3372069" cy="3774437"/>
          </a:xfrm>
          <a:prstGeom prst="rect">
            <a:avLst/>
          </a:prstGeom>
          <a:ln w="12700">
            <a:solidFill>
              <a:schemeClr val="tx1"/>
            </a:solidFill>
          </a:ln>
          <a:effectLst>
            <a:outerShdw blurRad="50800" dist="127000" dir="2700000" algn="tl" rotWithShape="0">
              <a:prstClr val="black">
                <a:alpha val="25000"/>
              </a:prstClr>
            </a:outerShdw>
          </a:effectLst>
        </p:spPr>
      </p:pic>
      <p:grpSp>
        <p:nvGrpSpPr>
          <p:cNvPr id="15" name="グループ化 14"/>
          <p:cNvGrpSpPr/>
          <p:nvPr/>
        </p:nvGrpSpPr>
        <p:grpSpPr>
          <a:xfrm>
            <a:off x="7965659" y="2752650"/>
            <a:ext cx="3372071" cy="3774437"/>
            <a:chOff x="7965659" y="2752650"/>
            <a:chExt cx="3372071" cy="3774437"/>
          </a:xfrm>
        </p:grpSpPr>
        <p:sp>
          <p:nvSpPr>
            <p:cNvPr id="12" name="正方形/長方形 11"/>
            <p:cNvSpPr/>
            <p:nvPr/>
          </p:nvSpPr>
          <p:spPr>
            <a:xfrm>
              <a:off x="7965662" y="2752650"/>
              <a:ext cx="3372068" cy="3774437"/>
            </a:xfrm>
            <a:prstGeom prst="rect">
              <a:avLst/>
            </a:prstGeom>
            <a:solidFill>
              <a:schemeClr val="bg1"/>
            </a:solidFill>
            <a:ln w="12700">
              <a:solidFill>
                <a:schemeClr val="tx1"/>
              </a:solidFill>
            </a:ln>
            <a:effectLst>
              <a:outerShdw blurRad="50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659" y="2948972"/>
              <a:ext cx="3077724" cy="356217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482" y="2876270"/>
              <a:ext cx="1747620" cy="638492"/>
            </a:xfrm>
            <a:prstGeom prst="rect">
              <a:avLst/>
            </a:prstGeom>
          </p:spPr>
        </p:pic>
        <p:sp>
          <p:nvSpPr>
            <p:cNvPr id="13" name="正方形/長方形 12"/>
            <p:cNvSpPr/>
            <p:nvPr/>
          </p:nvSpPr>
          <p:spPr>
            <a:xfrm>
              <a:off x="7965661" y="2752650"/>
              <a:ext cx="3372068" cy="3774437"/>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コンテンツ プレースホルダー 2"/>
          <p:cNvSpPr txBox="1">
            <a:spLocks/>
          </p:cNvSpPr>
          <p:nvPr/>
        </p:nvSpPr>
        <p:spPr>
          <a:xfrm>
            <a:off x="7965660" y="2364914"/>
            <a:ext cx="337206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zh-TW"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試験片評価法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コンテンツ プレースホルダー 2"/>
          <p:cNvSpPr txBox="1">
            <a:spLocks/>
          </p:cNvSpPr>
          <p:nvPr/>
        </p:nvSpPr>
        <p:spPr>
          <a:xfrm>
            <a:off x="4950460" y="3953496"/>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コンテンツ プレースホルダー 2"/>
          <p:cNvSpPr txBox="1">
            <a:spLocks/>
          </p:cNvSpPr>
          <p:nvPr/>
        </p:nvSpPr>
        <p:spPr>
          <a:xfrm>
            <a:off x="4472250" y="3953497"/>
            <a:ext cx="316514"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en-US" altLang="ja-JP"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B</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コンテンツ プレースホルダー 2"/>
          <p:cNvSpPr txBox="1">
            <a:spLocks/>
          </p:cNvSpPr>
          <p:nvPr/>
        </p:nvSpPr>
        <p:spPr>
          <a:xfrm>
            <a:off x="9316720" y="4098820"/>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コンテンツ プレースホルダー 2"/>
          <p:cNvSpPr txBox="1">
            <a:spLocks/>
          </p:cNvSpPr>
          <p:nvPr/>
        </p:nvSpPr>
        <p:spPr>
          <a:xfrm>
            <a:off x="10035540" y="2809166"/>
            <a:ext cx="1302189"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人工試験片</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13988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53" y="401782"/>
            <a:ext cx="9994872" cy="900545"/>
          </a:xfrm>
        </p:spPr>
        <p:txBody>
          <a:bodyPr/>
          <a:lstStyle/>
          <a:p>
            <a:pPr algn="l"/>
            <a:r>
              <a:rPr lang="ja-JP" altLang="en-US" dirty="0">
                <a:latin typeface="ＭＳ 明朝" panose="02020609040205080304" pitchFamily="17" charset="-128"/>
                <a:ea typeface="ＭＳ 明朝" panose="02020609040205080304" pitchFamily="17" charset="-128"/>
              </a:rPr>
              <a:t>はじめに</a:t>
            </a:r>
            <a:endParaRPr kumimoji="1" lang="ja-JP" altLang="en-US" dirty="0">
              <a:latin typeface="ＭＳ 明朝" panose="02020609040205080304" pitchFamily="17" charset="-128"/>
              <a:ea typeface="ＭＳ 明朝" panose="02020609040205080304" pitchFamily="17" charset="-128"/>
            </a:endParaRPr>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1545" r="-1"/>
          <a:stretch/>
        </p:blipFill>
        <p:spPr>
          <a:xfrm>
            <a:off x="7617126" y="1181558"/>
            <a:ext cx="4088261" cy="2256906"/>
          </a:xfrm>
          <a:prstGeom prst="rect">
            <a:avLst/>
          </a:prstGeom>
          <a:ln>
            <a:solidFill>
              <a:schemeClr val="tx1"/>
            </a:solidFill>
          </a:ln>
          <a:effectLst>
            <a:outerShdw blurRad="50800" dist="127000" dir="2700000" algn="tl" rotWithShape="0">
              <a:prstClr val="black">
                <a:alpha val="25000"/>
              </a:prstClr>
            </a:outerShdw>
          </a:effectLst>
        </p:spPr>
      </p:pic>
      <p:pic>
        <p:nvPicPr>
          <p:cNvPr id="10" name="図 9"/>
          <p:cNvPicPr>
            <a:picLocks noChangeAspect="1"/>
          </p:cNvPicPr>
          <p:nvPr/>
        </p:nvPicPr>
        <p:blipFill rotWithShape="1">
          <a:blip r:embed="rId3"/>
          <a:srcRect l="1544"/>
          <a:stretch/>
        </p:blipFill>
        <p:spPr>
          <a:xfrm>
            <a:off x="7617126" y="3944291"/>
            <a:ext cx="4088260" cy="2256906"/>
          </a:xfrm>
          <a:prstGeom prst="rect">
            <a:avLst/>
          </a:prstGeom>
          <a:ln>
            <a:solidFill>
              <a:schemeClr val="tx1"/>
            </a:solidFill>
          </a:ln>
          <a:effectLst>
            <a:outerShdw blurRad="50800" dist="127000" dir="2700000" algn="tl" rotWithShape="0">
              <a:prstClr val="black">
                <a:alpha val="25000"/>
              </a:prstClr>
            </a:outerShdw>
          </a:effectLst>
        </p:spPr>
      </p:pic>
      <p:sp>
        <p:nvSpPr>
          <p:cNvPr id="5" name="タイトル 1"/>
          <p:cNvSpPr txBox="1">
            <a:spLocks/>
          </p:cNvSpPr>
          <p:nvPr/>
        </p:nvSpPr>
        <p:spPr>
          <a:xfrm>
            <a:off x="1508152" y="1181558"/>
            <a:ext cx="6108973" cy="5019639"/>
          </a:xfrm>
          <a:prstGeom prst="rect">
            <a:avLst/>
          </a:prstGeom>
          <a:effectLst/>
        </p:spPr>
        <p:txBody>
          <a:bodyPr vert="horz" lIns="91440" tIns="45720" rIns="91440" bIns="45720" rtlCol="0" anchor="ctr" anchorCtr="0">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現在、私たちの生活を支えている社会インフラの「品質確保」と「維持管理」が社会的な課題になっております。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そこで、弾性波診断技術を活用して、それらの課題を解決していくことが、弾性波診断技術協会の使命だと確信しております。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そのために技術開発・測定装置認定・測定技術者育成をシステム化し、社会貢献を目指します。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特に測定技術の向上を作業のマニュアル化・特殊現場の対応に関する教育・技術者倫理教育・</a:t>
            </a:r>
            <a:r>
              <a:rPr lang="en-US" altLang="ja-JP" sz="1600" dirty="0">
                <a:latin typeface="ＭＳ 明朝" panose="02020609040205080304" pitchFamily="17" charset="-128"/>
                <a:ea typeface="ＭＳ 明朝" panose="02020609040205080304" pitchFamily="17" charset="-128"/>
              </a:rPr>
              <a:t>e</a:t>
            </a:r>
            <a:r>
              <a:rPr lang="ja-JP" altLang="en-US" sz="1600" dirty="0">
                <a:latin typeface="ＭＳ 明朝" panose="02020609040205080304" pitchFamily="17" charset="-128"/>
                <a:ea typeface="ＭＳ 明朝" panose="02020609040205080304" pitchFamily="17" charset="-128"/>
              </a:rPr>
              <a:t>ラーニング活用などを通じて図り、測定技術者を育成することで信頼される業界を目指してまいります。</a:t>
            </a: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一般社団法人弾性波診断技術協会　理事長　　藤井　俊逸</a:t>
            </a:r>
            <a:endParaRPr lang="en-US" altLang="ja-JP" sz="1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432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「附属物スクリーニング調査技術者講習会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開催回数</a:t>
            </a:r>
            <a:r>
              <a:rPr kumimoji="1" lang="ja-JP" altLang="en-US" dirty="0">
                <a:latin typeface="ＭＳ 明朝" panose="02020609040205080304" pitchFamily="17" charset="-128"/>
                <a:ea typeface="ＭＳ 明朝" panose="02020609040205080304" pitchFamily="17" charset="-128"/>
              </a:rPr>
              <a:t>　　累計８回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総受講者　　２２１</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試験使用装置</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一探触子底面エコー評価法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コロージョンドクター </a:t>
            </a:r>
            <a:r>
              <a:rPr kumimoji="1"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ジオファイブ社製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一探触子</a:t>
            </a:r>
            <a:r>
              <a:rPr lang="zh-TW" altLang="en-US" dirty="0">
                <a:latin typeface="ＭＳ 明朝" panose="02020609040205080304" pitchFamily="17" charset="-128"/>
                <a:ea typeface="ＭＳ 明朝" panose="02020609040205080304" pitchFamily="17" charset="-128"/>
              </a:rPr>
              <a:t>試験片評価法</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キズミー１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リンク社製</a:t>
            </a:r>
            <a:endParaRPr kumimoji="1" lang="en-US"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a:blip r:embed="rId2"/>
          <a:stretch>
            <a:fillRect/>
          </a:stretch>
        </p:blipFill>
        <p:spPr>
          <a:xfrm>
            <a:off x="8810580" y="1385186"/>
            <a:ext cx="2812054" cy="172336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371368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地中レーダ探査技術に求められるもの</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46455" y="4177610"/>
            <a:ext cx="275152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0736" y="4177610"/>
            <a:ext cx="2752989" cy="2064182"/>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649896"/>
            <a:ext cx="8661485" cy="47210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この業界に地中レーダ探査技術をもっと身近に</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・防護柵等の設置前の事前調査</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・土工、掘削作業時の配管、ケーブル切断の予防</a:t>
            </a:r>
          </a:p>
          <a:p>
            <a:pPr marL="0" indent="0">
              <a:lnSpc>
                <a:spcPct val="120000"/>
              </a:lnSpc>
              <a:buNone/>
            </a:pPr>
            <a:r>
              <a:rPr lang="ja-JP" altLang="en-US" dirty="0">
                <a:latin typeface="ＭＳ 明朝" panose="02020609040205080304" pitchFamily="17" charset="-128"/>
                <a:ea typeface="ＭＳ 明朝" panose="02020609040205080304" pitchFamily="17" charset="-128"/>
              </a:rPr>
              <a:t>　・地下、トンネル壁面の空洞調査</a:t>
            </a:r>
          </a:p>
        </p:txBody>
      </p:sp>
    </p:spTree>
    <p:extLst>
      <p:ext uri="{BB962C8B-B14F-4D97-AF65-F5344CB8AC3E}">
        <p14:creationId xmlns:p14="http://schemas.microsoft.com/office/powerpoint/2010/main" val="109414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10"/>
          <a:stretch/>
        </p:blipFill>
        <p:spPr bwMode="auto">
          <a:xfrm>
            <a:off x="8709736" y="4274590"/>
            <a:ext cx="288755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850" r="7069" b="2642"/>
          <a:stretch/>
        </p:blipFill>
        <p:spPr bwMode="auto">
          <a:xfrm>
            <a:off x="8710580" y="1807575"/>
            <a:ext cx="2882246" cy="2058747"/>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399307"/>
            <a:ext cx="7247713" cy="4971675"/>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会員企業の協力</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非破壊試験フィールド</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のもと開催</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主な講習内容</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・社会的背景、経緯</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・探査業務の心得、倫理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・電磁波の基礎知識、原理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・装置に関する知識、探査対象物</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・非破壊試験フィールドでの実地講習</a:t>
            </a:r>
          </a:p>
          <a:p>
            <a:pPr marL="0" indent="0">
              <a:lnSpc>
                <a:spcPct val="120000"/>
              </a:lnSpc>
              <a:buNone/>
            </a:pPr>
            <a:r>
              <a:rPr lang="ja-JP" altLang="en-US" dirty="0">
                <a:latin typeface="ＭＳ 明朝" panose="02020609040205080304" pitchFamily="17" charset="-128"/>
                <a:ea typeface="ＭＳ 明朝" panose="02020609040205080304" pitchFamily="17" charset="-128"/>
              </a:rPr>
              <a:t>　　・データ解析</a:t>
            </a:r>
          </a:p>
        </p:txBody>
      </p:sp>
    </p:spTree>
    <p:extLst>
      <p:ext uri="{BB962C8B-B14F-4D97-AF65-F5344CB8AC3E}">
        <p14:creationId xmlns:p14="http://schemas.microsoft.com/office/powerpoint/2010/main" val="161016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地中レーダ探査技術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886384"/>
            <a:ext cx="5262302" cy="111560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電磁波を地中や構造物に向けて</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発信</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し</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対象物からの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を受信することに</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より、対象物の距離や深度などを測定</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243" y="1886385"/>
            <a:ext cx="4969739" cy="4619758"/>
          </a:xfrm>
          <a:prstGeom prst="rect">
            <a:avLst/>
          </a:prstGeom>
          <a:ln w="12700">
            <a:solidFill>
              <a:schemeClr val="tx1"/>
            </a:solidFill>
          </a:ln>
          <a:effectLst>
            <a:outerShdw blurRad="50800" dist="127000" dir="2700000" algn="tl" rotWithShape="0">
              <a:prstClr val="black">
                <a:alpha val="25000"/>
              </a:prstClr>
            </a:outerShdw>
          </a:effectLst>
        </p:spPr>
      </p:pic>
      <p:sp>
        <p:nvSpPr>
          <p:cNvPr id="16" name="角丸四角形吹き出し 15"/>
          <p:cNvSpPr/>
          <p:nvPr/>
        </p:nvSpPr>
        <p:spPr>
          <a:xfrm>
            <a:off x="2295938" y="3347049"/>
            <a:ext cx="4035287" cy="3159093"/>
          </a:xfrm>
          <a:prstGeom prst="wedgeRoundRectCallout">
            <a:avLst>
              <a:gd name="adj1" fmla="val 59763"/>
              <a:gd name="adj2" fmla="val 21417"/>
              <a:gd name="adj3" fmla="val 16667"/>
            </a:avLst>
          </a:prstGeom>
          <a:solidFill>
            <a:schemeClr val="bg1"/>
          </a:solidFill>
          <a:ln w="12700" cap="flat" cmpd="sng" algn="ctr">
            <a:solidFill>
              <a:srgbClr val="4F81BD">
                <a:shade val="50000"/>
              </a:srgbClr>
            </a:solidFill>
            <a:prstDash val="solid"/>
          </a:ln>
          <a:effectLst>
            <a:outerShdw blurRad="50800" sx="101000" sy="101000" algn="ctr" rotWithShape="0">
              <a:prstClr val="black">
                <a:alpha val="5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探査対象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・地中の埋設物（埋設管）、空洞コン</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クリート構造物内部（鉄筋、空洞な</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・道路構造（舗装厚など）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・遺跡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・環境調査（地層構造、汚染範囲、地</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下水）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・湖底の堆積物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・地雷検知</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・樹木の健全度（空洞）</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等々</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0924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8032161" cy="5225474"/>
          </a:xfrm>
        </p:spPr>
        <p:txBody>
          <a:bodyPr>
            <a:normAutofit lnSpcReduction="10000"/>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「地中レーダ基礎講習会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使用装置　：　</a:t>
            </a:r>
            <a:r>
              <a:rPr lang="en-US" altLang="ja-JP" dirty="0">
                <a:latin typeface="ＭＳ 明朝" panose="02020609040205080304" pitchFamily="17" charset="-128"/>
                <a:ea typeface="ＭＳ 明朝" panose="02020609040205080304" pitchFamily="17" charset="-128"/>
              </a:rPr>
              <a:t>GSSI</a:t>
            </a:r>
            <a:r>
              <a:rPr lang="ja-JP" altLang="en-US" dirty="0">
                <a:latin typeface="ＭＳ 明朝" panose="02020609040205080304" pitchFamily="17" charset="-128"/>
                <a:ea typeface="ＭＳ 明朝" panose="02020609040205080304" pitchFamily="17" charset="-128"/>
              </a:rPr>
              <a:t>製　ユーティリティスキャンプロ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a:t>
            </a:r>
            <a:r>
              <a:rPr lang="en-US" altLang="ja-JP" dirty="0">
                <a:latin typeface="ＭＳ 明朝" panose="02020609040205080304" pitchFamily="17" charset="-128"/>
                <a:ea typeface="ＭＳ 明朝" panose="02020609040205080304" pitchFamily="17" charset="-128"/>
              </a:rPr>
              <a:t>Sir-4000</a:t>
            </a: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開催回数　：　累計３回開催</a:t>
            </a:r>
            <a:br>
              <a:rPr lang="en-US" altLang="ja-JP" dirty="0">
                <a:latin typeface="ＭＳ 明朝" panose="02020609040205080304" pitchFamily="17" charset="-128"/>
                <a:ea typeface="ＭＳ 明朝" panose="02020609040205080304" pitchFamily="17" charset="-128"/>
              </a:rPr>
            </a:br>
            <a:r>
              <a:rPr lang="ja-JP" altLang="en-US" dirty="0">
                <a:solidFill>
                  <a:srgbClr val="FF0000"/>
                </a:solidFill>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受講者数　：　</a:t>
            </a:r>
            <a:r>
              <a:rPr lang="ja-JP" altLang="en-US" dirty="0">
                <a:latin typeface="ＭＳ 明朝" panose="02020609040205080304" pitchFamily="17" charset="-128"/>
                <a:ea typeface="ＭＳ 明朝" panose="02020609040205080304" pitchFamily="17" charset="-128"/>
              </a:rPr>
              <a:t>６６名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令和元年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sz="1800" dirty="0">
                <a:latin typeface="ＭＳ 明朝" panose="02020609040205080304" pitchFamily="17" charset="-128"/>
                <a:ea typeface="ＭＳ 明朝" panose="02020609040205080304" pitchFamily="17" charset="-128"/>
              </a:rPr>
              <a:t>　　</a:t>
            </a:r>
            <a:r>
              <a:rPr kumimoji="1"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地中レーダ探査技術の</a:t>
            </a:r>
            <a:r>
              <a:rPr kumimoji="1" lang="ja-JP" altLang="en-US" sz="1800" dirty="0">
                <a:latin typeface="ＭＳ 明朝" panose="02020609040205080304" pitchFamily="17" charset="-128"/>
                <a:ea typeface="ＭＳ 明朝" panose="02020609040205080304" pitchFamily="17" charset="-128"/>
              </a:rPr>
              <a:t>認定制度に向け資格水準等を検討しており</a:t>
            </a:r>
            <a:endParaRPr kumimoji="1"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kumimoji="1" lang="ja-JP" altLang="en-US" sz="1800" dirty="0">
                <a:latin typeface="ＭＳ 明朝" panose="02020609040205080304" pitchFamily="17" charset="-128"/>
                <a:ea typeface="ＭＳ 明朝" panose="02020609040205080304" pitchFamily="17" charset="-128"/>
              </a:rPr>
              <a:t>本講習では講習会参加証を発行している</a:t>
            </a:r>
            <a:endParaRPr kumimoji="1"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「地中レーダ探査技術」と「電磁誘導法」をパッケージ化した資格制</a:t>
            </a:r>
            <a:endParaRPr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度として</a:t>
            </a:r>
            <a:r>
              <a:rPr lang="ja-JP" altLang="en-US" sz="1800" dirty="0">
                <a:highlight>
                  <a:srgbClr val="FFFF00"/>
                </a:highlight>
                <a:latin typeface="ＭＳ 明朝" panose="02020609040205080304" pitchFamily="17" charset="-128"/>
                <a:ea typeface="ＭＳ 明朝" panose="02020609040205080304" pitchFamily="17" charset="-128"/>
              </a:rPr>
              <a:t>「埋設物探査技術者教育制度」</a:t>
            </a:r>
            <a:r>
              <a:rPr lang="ja-JP" altLang="en-US" sz="1800" dirty="0">
                <a:latin typeface="ＭＳ 明朝" panose="02020609040205080304" pitchFamily="17" charset="-128"/>
                <a:ea typeface="ＭＳ 明朝" panose="02020609040205080304" pitchFamily="17" charset="-128"/>
              </a:rPr>
              <a:t>を検討している</a:t>
            </a:r>
            <a:endParaRPr lang="en-US" altLang="ja-JP" sz="1800"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0159" t="7745" r="10159" b="7745"/>
          <a:stretch/>
        </p:blipFill>
        <p:spPr>
          <a:xfrm>
            <a:off x="9684164" y="3091370"/>
            <a:ext cx="2097157" cy="3145736"/>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21358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３－２．認定技術者の活用</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b="1" dirty="0">
                <a:latin typeface="ＭＳ 明朝" panose="02020609040205080304" pitchFamily="17" charset="-128"/>
                <a:ea typeface="ＭＳ 明朝" panose="02020609040205080304" pitchFamily="17" charset="-128"/>
              </a:rPr>
              <a:t>防護柵等の設置工事</a:t>
            </a:r>
            <a:r>
              <a:rPr lang="ja-JP" altLang="en-US" dirty="0">
                <a:latin typeface="ＭＳ 明朝" panose="02020609040205080304" pitchFamily="17" charset="-128"/>
                <a:ea typeface="ＭＳ 明朝" panose="02020609040205080304" pitchFamily="17" charset="-128"/>
              </a:rPr>
              <a:t>　　　　　　　　 </a:t>
            </a:r>
            <a:r>
              <a:rPr lang="en-US" altLang="ja-JP" b="1" dirty="0">
                <a:latin typeface="ＭＳ 明朝" panose="02020609040205080304" pitchFamily="17" charset="-128"/>
                <a:ea typeface="ＭＳ 明朝" panose="02020609040205080304" pitchFamily="17" charset="-128"/>
              </a:rPr>
              <a:t>EITAC</a:t>
            </a:r>
            <a:r>
              <a:rPr lang="ja-JP" altLang="en-US" b="1" dirty="0">
                <a:latin typeface="ＭＳ 明朝" panose="02020609040205080304" pitchFamily="17" charset="-128"/>
                <a:ea typeface="ＭＳ 明朝" panose="02020609040205080304" pitchFamily="17" charset="-128"/>
              </a:rPr>
              <a:t>の活用技術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②防護柵の設置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③防護柵等設置時の出来形検査　　</a:t>
            </a:r>
            <a:r>
              <a:rPr lang="ja-JP" altLang="en-US" b="1" dirty="0">
                <a:latin typeface="ＭＳ 明朝" panose="02020609040205080304" pitchFamily="17" charset="-128"/>
                <a:ea typeface="ＭＳ 明朝" panose="02020609040205080304" pitchFamily="17" charset="-128"/>
              </a:rPr>
              <a:t>「超音波根入れ長測定技術」</a:t>
            </a:r>
            <a:endParaRPr lang="en-US" altLang="ja-JP" sz="3200" b="1" dirty="0">
              <a:latin typeface="ＭＳ 明朝" panose="02020609040205080304" pitchFamily="17" charset="-128"/>
              <a:ea typeface="ＭＳ 明朝" panose="02020609040205080304" pitchFamily="17" charset="-128"/>
            </a:endParaRPr>
          </a:p>
          <a:p>
            <a:endParaRPr lang="en-US" altLang="ja-JP" dirty="0">
              <a:latin typeface="ＭＳ 明朝" panose="02020609040205080304" pitchFamily="17" charset="-128"/>
              <a:ea typeface="ＭＳ 明朝" panose="02020609040205080304" pitchFamily="17" charset="-128"/>
            </a:endParaRPr>
          </a:p>
          <a:p>
            <a:r>
              <a:rPr lang="ja-JP" altLang="en-US" b="1" dirty="0">
                <a:latin typeface="ＭＳ 明朝" panose="02020609040205080304" pitchFamily="17" charset="-128"/>
                <a:ea typeface="ＭＳ 明朝" panose="02020609040205080304" pitchFamily="17" charset="-128"/>
              </a:rPr>
              <a:t>標識、照明柱の設置工事</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②標識、照明柱の設置</a:t>
            </a:r>
          </a:p>
          <a:p>
            <a:pPr marL="0" indent="0">
              <a:buNone/>
            </a:pPr>
            <a:r>
              <a:rPr lang="ja-JP" altLang="en-US" dirty="0">
                <a:latin typeface="ＭＳ 明朝" panose="02020609040205080304" pitchFamily="17" charset="-128"/>
                <a:ea typeface="ＭＳ 明朝" panose="02020609040205080304" pitchFamily="17" charset="-128"/>
              </a:rPr>
              <a:t>　　③設置後の点検　　　　　　　　　</a:t>
            </a:r>
            <a:r>
              <a:rPr lang="ja-JP" altLang="en-US" b="1" dirty="0">
                <a:latin typeface="ＭＳ 明朝" panose="02020609040205080304" pitchFamily="17" charset="-128"/>
                <a:ea typeface="ＭＳ 明朝" panose="02020609040205080304" pitchFamily="17" charset="-128"/>
              </a:rPr>
              <a:t>「附属物スクリーニング調査技術」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（地際部の腐食劣化調査）</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7983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3041073"/>
          </a:xfrm>
        </p:spPr>
        <p:txBody>
          <a:bodyPr anchor="t">
            <a:normAutofit/>
          </a:bodyPr>
          <a:lstStyle/>
          <a:p>
            <a:r>
              <a:rPr lang="ja-JP" altLang="en-US" dirty="0">
                <a:latin typeface="ＭＳ 明朝" panose="02020609040205080304" pitchFamily="17" charset="-128"/>
                <a:ea typeface="ＭＳ 明朝" panose="02020609040205080304" pitchFamily="17" charset="-128"/>
              </a:rPr>
              <a:t>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ワーキンググループ</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新しい技術の検証、普及等の事業化に向けた活動を目的とし設立</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活動テーマに応じたメンバーにより構成する</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又、メーカーへの協力依頼も行う</a:t>
            </a:r>
            <a:endParaRPr kumimoji="1" lang="ja-JP" altLang="en-US"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214" y="4605666"/>
            <a:ext cx="1965566" cy="1682151"/>
          </a:xfrm>
          <a:prstGeom prst="rect">
            <a:avLst/>
          </a:prstGeom>
          <a:ln>
            <a:solidFill>
              <a:schemeClr val="tx1"/>
            </a:solidFill>
          </a:ln>
          <a:effectLst>
            <a:outerShdw blurRad="50800" dist="127000" dir="2700000" algn="ctr" rotWithShape="0">
              <a:srgbClr val="000000">
                <a:alpha val="25000"/>
              </a:srgbClr>
            </a:outerShdw>
          </a:effectLst>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2145"/>
          <a:stretch/>
        </p:blipFill>
        <p:spPr>
          <a:xfrm>
            <a:off x="5171234" y="4605667"/>
            <a:ext cx="1966823" cy="1685055"/>
          </a:xfrm>
          <a:prstGeom prst="rect">
            <a:avLst/>
          </a:prstGeom>
          <a:ln>
            <a:solidFill>
              <a:schemeClr val="tx1"/>
            </a:solidFill>
          </a:ln>
          <a:effectLst>
            <a:outerShdw blurRad="50800" dist="127000" dir="2700000" algn="ctr" rotWithShape="0">
              <a:srgbClr val="000000">
                <a:alpha val="25000"/>
              </a:srgbClr>
            </a:outerShdw>
          </a:effectLst>
        </p:spPr>
      </p:pic>
      <p:pic>
        <p:nvPicPr>
          <p:cNvPr id="6" name="図 1"/>
          <p:cNvPicPr>
            <a:picLocks noChangeAspect="1"/>
          </p:cNvPicPr>
          <p:nvPr/>
        </p:nvPicPr>
        <p:blipFill rotWithShape="1">
          <a:blip r:embed="rId4">
            <a:extLst>
              <a:ext uri="{28A0092B-C50C-407E-A947-70E740481C1C}">
                <a14:useLocalDpi xmlns:a14="http://schemas.microsoft.com/office/drawing/2010/main" val="0"/>
              </a:ext>
            </a:extLst>
          </a:blip>
          <a:srcRect l="62324" t="17443" r="589" b="8686"/>
          <a:stretch/>
        </p:blipFill>
        <p:spPr bwMode="auto">
          <a:xfrm>
            <a:off x="7435224" y="4605667"/>
            <a:ext cx="1966823" cy="1685055"/>
          </a:xfrm>
          <a:prstGeom prst="rect">
            <a:avLst/>
          </a:prstGeom>
          <a:noFill/>
          <a:ln w="9525">
            <a:solidFill>
              <a:srgbClr val="000000"/>
            </a:solidFill>
            <a:miter lim="800000"/>
            <a:headEnd/>
            <a:tailEnd/>
          </a:ln>
          <a:effectLst>
            <a:outerShdw blurRad="50800" dist="127000" dir="27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pic>
        <p:nvPicPr>
          <p:cNvPr id="7" name="コンテンツ プレースホルダー 7"/>
          <p:cNvPicPr>
            <a:picLocks noChangeAspect="1"/>
          </p:cNvPicPr>
          <p:nvPr/>
        </p:nvPicPr>
        <p:blipFill rotWithShape="1">
          <a:blip r:embed="rId5" cstate="print">
            <a:extLst>
              <a:ext uri="{28A0092B-C50C-407E-A947-70E740481C1C}">
                <a14:useLocalDpi xmlns:a14="http://schemas.microsoft.com/office/drawing/2010/main" val="0"/>
              </a:ext>
            </a:extLst>
          </a:blip>
          <a:srcRect t="13510" r="9119"/>
          <a:stretch/>
        </p:blipFill>
        <p:spPr>
          <a:xfrm>
            <a:off x="2907244" y="4605666"/>
            <a:ext cx="1966823" cy="1682152"/>
          </a:xfrm>
          <a:prstGeom prst="rect">
            <a:avLst/>
          </a:prstGeom>
          <a:ln>
            <a:solidFill>
              <a:schemeClr val="tx1"/>
            </a:solidFill>
          </a:ln>
          <a:effectLst>
            <a:outerShdw blurRad="50800" dist="127000" dir="2700000" algn="ctr" rotWithShape="0">
              <a:srgbClr val="000000">
                <a:alpha val="25000"/>
              </a:srgbClr>
            </a:outerShdw>
          </a:effectLst>
        </p:spPr>
      </p:pic>
    </p:spTree>
    <p:extLst>
      <p:ext uri="{BB962C8B-B14F-4D97-AF65-F5344CB8AC3E}">
        <p14:creationId xmlns:p14="http://schemas.microsoft.com/office/powerpoint/2010/main" val="38243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047333" y="3321243"/>
            <a:ext cx="4730537" cy="3303753"/>
          </a:xfrm>
          <a:prstGeom prst="roundRect">
            <a:avLst>
              <a:gd name="adj" fmla="val 11252"/>
            </a:avLst>
          </a:prstGeom>
          <a:solidFill>
            <a:schemeClr val="bg1">
              <a:lumMod val="95000"/>
            </a:schemeClr>
          </a:solidFill>
          <a:ln w="38100">
            <a:solidFill>
              <a:schemeClr val="tx2">
                <a:lumMod val="75000"/>
                <a:lumOff val="25000"/>
              </a:schemeClr>
            </a:solid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775706" y="207190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203706" y="130862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2296933" y="5052078"/>
            <a:ext cx="3226399" cy="1040609"/>
          </a:xfrm>
          <a:prstGeom prst="wedgeRectCallout">
            <a:avLst>
              <a:gd name="adj1" fmla="val -20799"/>
              <a:gd name="adj2" fmla="val -77244"/>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296933" y="3578658"/>
            <a:ext cx="3264640" cy="1043796"/>
          </a:xfrm>
          <a:prstGeom prst="roundRect">
            <a:avLst/>
          </a:prstGeom>
          <a:solidFill>
            <a:schemeClr val="bg1">
              <a:lumMod val="95000"/>
            </a:schemeClr>
          </a:solidFill>
          <a:ln w="38100">
            <a:solidFill>
              <a:schemeClr val="tx2">
                <a:lumMod val="75000"/>
                <a:lumOff val="25000"/>
              </a:schemeClr>
            </a:solidFill>
          </a:ln>
          <a:effectLst>
            <a:outerShdw blurRad="127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7" name="テキスト ボックス 6"/>
          <p:cNvSpPr txBox="1"/>
          <p:nvPr/>
        </p:nvSpPr>
        <p:spPr>
          <a:xfrm>
            <a:off x="2602218" y="5156883"/>
            <a:ext cx="2654069" cy="830997"/>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事業化に向け検討</a:t>
            </a:r>
            <a:endParaRPr kumimoji="1" lang="en-US" altLang="ja-JP" sz="2400" dirty="0">
              <a:latin typeface="ＭＳ 明朝" panose="02020609040205080304" pitchFamily="17" charset="-128"/>
              <a:ea typeface="ＭＳ 明朝" panose="02020609040205080304" pitchFamily="17" charset="-128"/>
            </a:endParaRPr>
          </a:p>
          <a:p>
            <a:r>
              <a:rPr kumimoji="1" lang="ja-JP" altLang="en-US" sz="2400" dirty="0">
                <a:latin typeface="ＭＳ 明朝" panose="02020609040205080304" pitchFamily="17" charset="-128"/>
                <a:ea typeface="ＭＳ 明朝" panose="02020609040205080304" pitchFamily="17" charset="-128"/>
              </a:rPr>
              <a:t>技術の検証、</a:t>
            </a:r>
            <a:r>
              <a:rPr lang="ja-JP" altLang="en-US" sz="2400" dirty="0">
                <a:latin typeface="ＭＳ 明朝" panose="02020609040205080304" pitchFamily="17" charset="-128"/>
                <a:ea typeface="ＭＳ 明朝" panose="02020609040205080304" pitchFamily="17" charset="-128"/>
              </a:rPr>
              <a:t>研究</a:t>
            </a:r>
            <a:endParaRPr kumimoji="1" lang="ja-JP" altLang="en-US" sz="2400"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7114587" y="3417198"/>
            <a:ext cx="4772613" cy="10719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2500" b="1" dirty="0">
                <a:latin typeface="ＭＳ 明朝" panose="02020609040205080304" pitchFamily="17" charset="-128"/>
                <a:ea typeface="ＭＳ 明朝" panose="02020609040205080304" pitchFamily="17" charset="-128"/>
              </a:rPr>
              <a:t>課題に適した技術のサポート</a:t>
            </a:r>
            <a:endParaRPr lang="en-US" altLang="ja-JP" sz="2500" b="1" dirty="0">
              <a:latin typeface="ＭＳ 明朝" panose="02020609040205080304" pitchFamily="17" charset="-128"/>
              <a:ea typeface="ＭＳ 明朝" panose="02020609040205080304" pitchFamily="17" charset="-128"/>
            </a:endParaRPr>
          </a:p>
          <a:p>
            <a:pPr marL="0" indent="0">
              <a:buNone/>
            </a:pPr>
            <a:r>
              <a:rPr lang="ja-JP" altLang="en-US" sz="2500" b="1" dirty="0">
                <a:latin typeface="ＭＳ 明朝" panose="02020609040205080304" pitchFamily="17" charset="-128"/>
                <a:ea typeface="ＭＳ 明朝" panose="02020609040205080304" pitchFamily="17" charset="-128"/>
              </a:rPr>
              <a:t>協会事業としての重要性の検討</a:t>
            </a:r>
            <a:endParaRPr lang="en-US" altLang="ja-JP" sz="2500" b="1"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3711975" y="1553084"/>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現場での課題</a:t>
            </a:r>
            <a:endParaRPr kumimoji="1" lang="en-US" altLang="ja-JP" sz="2400" b="1" dirty="0">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8088837" y="2314070"/>
            <a:ext cx="2421738"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既存技術の応用</a:t>
            </a:r>
          </a:p>
        </p:txBody>
      </p:sp>
      <p:sp>
        <p:nvSpPr>
          <p:cNvPr id="14" name="円/楕円 13"/>
          <p:cNvSpPr/>
          <p:nvPr/>
        </p:nvSpPr>
        <p:spPr>
          <a:xfrm>
            <a:off x="6251706" y="1302327"/>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759975" y="1542980"/>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今後の需要</a:t>
            </a:r>
            <a:endParaRPr kumimoji="1" lang="en-US" altLang="ja-JP" sz="2400" b="1"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2296933" y="3854333"/>
            <a:ext cx="3264640" cy="492443"/>
          </a:xfrm>
          <a:prstGeom prst="rect">
            <a:avLst/>
          </a:prstGeom>
          <a:noFill/>
        </p:spPr>
        <p:txBody>
          <a:bodyPr wrap="square" rtlCol="0">
            <a:spAutoFit/>
          </a:bodyPr>
          <a:lstStyle/>
          <a:p>
            <a:pPr algn="ctr"/>
            <a:r>
              <a:rPr kumimoji="1" lang="ja-JP" altLang="en-US" sz="2600" b="1" dirty="0">
                <a:latin typeface="ＭＳ 明朝" panose="02020609040205080304" pitchFamily="17" charset="-128"/>
                <a:ea typeface="ＭＳ 明朝" panose="02020609040205080304" pitchFamily="17" charset="-128"/>
              </a:rPr>
              <a:t>ワーキンググループ</a:t>
            </a:r>
          </a:p>
        </p:txBody>
      </p:sp>
      <p:sp>
        <p:nvSpPr>
          <p:cNvPr id="23" name="ストライプ矢印 22"/>
          <p:cNvSpPr/>
          <p:nvPr/>
        </p:nvSpPr>
        <p:spPr>
          <a:xfrm>
            <a:off x="5836464" y="370225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727706" y="2075343"/>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40837" y="2319802"/>
            <a:ext cx="2421738" cy="461665"/>
          </a:xfrm>
          <a:prstGeom prst="rect">
            <a:avLst/>
          </a:prstGeom>
          <a:noFill/>
        </p:spPr>
        <p:txBody>
          <a:bodyPr wrap="square" rtlCol="0">
            <a:spAutoFit/>
          </a:bodyPr>
          <a:lstStyle/>
          <a:p>
            <a:pPr algn="ctr"/>
            <a:r>
              <a:rPr lang="ja-JP" altLang="en-US" sz="2400" b="1" dirty="0">
                <a:latin typeface="ＭＳ 明朝" panose="02020609040205080304" pitchFamily="17" charset="-128"/>
                <a:ea typeface="ＭＳ 明朝" panose="02020609040205080304" pitchFamily="17" charset="-128"/>
              </a:rPr>
              <a:t>新技術の活用</a:t>
            </a:r>
            <a:endParaRPr lang="en-US" altLang="ja-JP" sz="2400" b="1" dirty="0">
              <a:latin typeface="ＭＳ 明朝" panose="02020609040205080304" pitchFamily="17" charset="-128"/>
              <a:ea typeface="ＭＳ 明朝" panose="02020609040205080304" pitchFamily="17" charset="-128"/>
            </a:endParaRPr>
          </a:p>
        </p:txBody>
      </p:sp>
      <p:sp>
        <p:nvSpPr>
          <p:cNvPr id="31" name="ストライプ矢印 30"/>
          <p:cNvSpPr/>
          <p:nvPr/>
        </p:nvSpPr>
        <p:spPr>
          <a:xfrm rot="8100000">
            <a:off x="3590294" y="258084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2"/>
          <p:cNvSpPr txBox="1">
            <a:spLocks/>
          </p:cNvSpPr>
          <p:nvPr/>
        </p:nvSpPr>
        <p:spPr>
          <a:xfrm>
            <a:off x="7047333" y="4631635"/>
            <a:ext cx="4730537" cy="213588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協会認定装置の必要性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講習会（認定制度）の必要性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研修会、勉強会の必要性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マニュアルによる技術の向上</a:t>
            </a:r>
            <a:endParaRPr lang="en-US" altLang="ja-JP" dirty="0">
              <a:latin typeface="ＭＳ 明朝" panose="02020609040205080304" pitchFamily="17" charset="-128"/>
              <a:ea typeface="ＭＳ 明朝" panose="02020609040205080304" pitchFamily="17" charset="-128"/>
            </a:endParaRPr>
          </a:p>
        </p:txBody>
      </p:sp>
      <p:cxnSp>
        <p:nvCxnSpPr>
          <p:cNvPr id="36" name="直線コネクタ 35"/>
          <p:cNvCxnSpPr/>
          <p:nvPr/>
        </p:nvCxnSpPr>
        <p:spPr>
          <a:xfrm>
            <a:off x="7047333" y="4622454"/>
            <a:ext cx="4730537" cy="0"/>
          </a:xfrm>
          <a:prstGeom prst="line">
            <a:avLst/>
          </a:prstGeom>
          <a:ln w="31750" cmpd="sng">
            <a:solidFill>
              <a:schemeClr val="tx2">
                <a:lumMod val="75000"/>
                <a:lumOff val="25000"/>
              </a:schemeClr>
            </a:solidFill>
          </a:ln>
          <a:effectLst>
            <a:outerShdw blurRad="1397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59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１．「超音波根入れ長測定技術者」教育制度</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１</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有資格者向けハンドブックの充実化</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２</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測定難度が高いケースの解消法の検討、検証</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sz="800" dirty="0">
              <a:latin typeface="ＭＳ 明朝" panose="02020609040205080304" pitchFamily="17" charset="-128"/>
              <a:ea typeface="ＭＳ 明朝" panose="02020609040205080304" pitchFamily="17" charset="-128"/>
            </a:endParaRPr>
          </a:p>
          <a:p>
            <a:pPr marL="0" indent="0">
              <a:buNone/>
            </a:pPr>
            <a:endParaRPr lang="en-US" altLang="ja-JP" sz="800"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２．「附属物スクリーニング調査技術者」</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現在、標識・照明柱などの腐食劣化に関して国交省「小規模附属物</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点検要領</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Ｈ</a:t>
            </a:r>
            <a:r>
              <a:rPr lang="en-US" altLang="ja-JP" dirty="0">
                <a:latin typeface="ＭＳ 明朝" panose="02020609040205080304" pitchFamily="17" charset="-128"/>
                <a:ea typeface="ＭＳ 明朝" panose="02020609040205080304" pitchFamily="17" charset="-128"/>
              </a:rPr>
              <a:t>29.3)</a:t>
            </a:r>
            <a:r>
              <a:rPr lang="ja-JP" altLang="en-US" dirty="0">
                <a:latin typeface="ＭＳ 明朝" panose="02020609040205080304" pitchFamily="17" charset="-128"/>
                <a:ea typeface="ＭＳ 明朝" panose="02020609040205080304" pitchFamily="17" charset="-128"/>
              </a:rPr>
              <a:t>」にて非破壊試験を活用する方向性</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→効率的なデータベース化に向け検討中</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9744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３</a:t>
            </a:r>
            <a:r>
              <a:rPr kumimoji="1" lang="ja-JP" altLang="en-US" b="1" dirty="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（空洞・埋設物探査やトンネル、河川護岸ブロック背面空洞探査）</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→資格制度を検討中。現在は初歩向けの基礎講習会を開催</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４．長尺ものの長さ</a:t>
            </a:r>
            <a:r>
              <a:rPr lang="ja-JP" altLang="en-US" dirty="0">
                <a:latin typeface="ＭＳ 明朝" panose="02020609040205080304" pitchFamily="17" charset="-128"/>
                <a:ea typeface="ＭＳ 明朝" panose="02020609040205080304" pitchFamily="17" charset="-128"/>
              </a:rPr>
              <a:t>（測定</a:t>
            </a:r>
            <a:r>
              <a:rPr lang="zh-TW" altLang="en-US" dirty="0">
                <a:latin typeface="ＭＳ 明朝" panose="02020609040205080304" pitchFamily="17" charset="-128"/>
                <a:ea typeface="ＭＳ 明朝" panose="02020609040205080304" pitchFamily="17" charset="-128"/>
              </a:rPr>
              <a:t>鋼矢板、</a:t>
            </a:r>
            <a:r>
              <a:rPr lang="en-US" altLang="zh-TW" dirty="0">
                <a:latin typeface="ＭＳ 明朝" panose="02020609040205080304" pitchFamily="17" charset="-128"/>
                <a:ea typeface="ＭＳ 明朝" panose="02020609040205080304" pitchFamily="17" charset="-128"/>
              </a:rPr>
              <a:t>H</a:t>
            </a:r>
            <a:r>
              <a:rPr lang="zh-TW" altLang="en-US" dirty="0">
                <a:latin typeface="ＭＳ 明朝" panose="02020609040205080304" pitchFamily="17" charset="-128"/>
                <a:ea typeface="ＭＳ 明朝" panose="02020609040205080304" pitchFamily="17" charset="-128"/>
              </a:rPr>
              <a:t>鋼材埋設長測定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921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１．協会の目的</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31328"/>
          </a:xfrm>
        </p:spPr>
        <p:txBody>
          <a:bodyPr>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測定装置の認定</a:t>
            </a:r>
          </a:p>
          <a:p>
            <a:pPr>
              <a:lnSpc>
                <a:spcPct val="150000"/>
              </a:lnSpc>
            </a:pPr>
            <a:r>
              <a:rPr lang="ja-JP" altLang="en-US" dirty="0">
                <a:latin typeface="ＭＳ 明朝" panose="02020609040205080304" pitchFamily="17" charset="-128"/>
                <a:ea typeface="ＭＳ 明朝" panose="02020609040205080304" pitchFamily="17" charset="-128"/>
              </a:rPr>
              <a:t>測定技術者の養成及び認定</a:t>
            </a:r>
          </a:p>
          <a:p>
            <a:pPr>
              <a:lnSpc>
                <a:spcPct val="150000"/>
              </a:lnSpc>
            </a:pPr>
            <a:r>
              <a:rPr lang="ja-JP" altLang="en-US" dirty="0">
                <a:latin typeface="ＭＳ 明朝" panose="02020609040205080304" pitchFamily="17" charset="-128"/>
                <a:ea typeface="ＭＳ 明朝" panose="02020609040205080304" pitchFamily="17" charset="-128"/>
              </a:rPr>
              <a:t>技術・積算に関する調査研究及び資料整理</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本技術普及の為の研修・勉強会開催</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本技術普及の為の広報・宣伝活動</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本技術普及の為の会員募集</a:t>
            </a:r>
          </a:p>
          <a:p>
            <a:pPr>
              <a:lnSpc>
                <a:spcPct val="150000"/>
              </a:lnSpc>
            </a:pPr>
            <a:r>
              <a:rPr lang="ja-JP" altLang="en-US" dirty="0">
                <a:latin typeface="ＭＳ 明朝" panose="02020609040205080304" pitchFamily="17" charset="-128"/>
                <a:ea typeface="ＭＳ 明朝" panose="02020609040205080304" pitchFamily="17" charset="-128"/>
              </a:rPr>
              <a:t>その他当法人の目的を達成する為に必要な事業</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4833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91" y="1870517"/>
            <a:ext cx="5680276" cy="3390451"/>
          </a:xfrm>
          <a:prstGeom prst="rect">
            <a:avLst/>
          </a:prstGeom>
          <a:ln>
            <a:solidFill>
              <a:schemeClr val="tx1"/>
            </a:solidFill>
          </a:ln>
          <a:effectLst>
            <a:outerShdw blurRad="50800" dist="127000" dir="2700000" algn="tl" rotWithShape="0">
              <a:prstClr val="black">
                <a:alpha val="25000"/>
              </a:prstClr>
            </a:outerShdw>
          </a:effectLst>
        </p:spPr>
      </p:pic>
      <p:sp>
        <p:nvSpPr>
          <p:cNvPr id="8" name="Title 1"/>
          <p:cNvSpPr txBox="1">
            <a:spLocks/>
          </p:cNvSpPr>
          <p:nvPr/>
        </p:nvSpPr>
        <p:spPr>
          <a:xfrm>
            <a:off x="4284133" y="5041109"/>
            <a:ext cx="2968635" cy="166199"/>
          </a:xfrm>
          <a:prstGeom prst="rect">
            <a:avLst/>
          </a:prstGeom>
          <a:effectLst/>
        </p:spPr>
        <p:txBody>
          <a:bodyPr vert="horz" wrap="square" lIns="0" tIns="0" rIns="0" bIns="0" numCol="1" rtlCol="0" anchor="t" anchorCtr="0" compatLnSpc="1">
            <a:prstTxWarp prst="textNoShape">
              <a:avLst/>
            </a:prstTxWarp>
            <a:spAutoFit/>
          </a:bodyPr>
          <a:lstStyle>
            <a:lvl1pPr algn="l" defTabSz="912813" rtl="0" fontAlgn="base">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a:lstStyle>
          <a:p>
            <a:pPr algn="r">
              <a:buSzPct val="100000"/>
            </a:pP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会員企業所有の試験フィールド</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p>
        </p:txBody>
      </p:sp>
      <p:sp>
        <p:nvSpPr>
          <p:cNvPr id="9" name="タイトル 1"/>
          <p:cNvSpPr txBox="1">
            <a:spLocks/>
          </p:cNvSpPr>
          <p:nvPr/>
        </p:nvSpPr>
        <p:spPr>
          <a:xfrm>
            <a:off x="1572492" y="1302204"/>
            <a:ext cx="5680276" cy="56831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ＭＳ 明朝" panose="02020609040205080304" pitchFamily="17" charset="-128"/>
                <a:ea typeface="ＭＳ 明朝" panose="02020609040205080304" pitchFamily="17" charset="-128"/>
              </a:rPr>
              <a:t>非破壊試験フィールド</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780" y="1302327"/>
            <a:ext cx="1800000" cy="1552241"/>
          </a:xfrm>
          <a:prstGeom prst="rect">
            <a:avLst/>
          </a:prstGeom>
          <a:ln>
            <a:solidFill>
              <a:schemeClr val="tx1"/>
            </a:solidFill>
          </a:ln>
          <a:effectLst>
            <a:outerShdw blurRad="50800" dist="127000" dir="2700000" algn="tl" rotWithShape="0">
              <a:prstClr val="black">
                <a:alpha val="25000"/>
              </a:prstClr>
            </a:outerShdw>
          </a:effec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780" y="3157984"/>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2441" y="3157984"/>
            <a:ext cx="1800000" cy="1541402"/>
          </a:xfrm>
          <a:prstGeom prst="rect">
            <a:avLst/>
          </a:prstGeom>
          <a:ln>
            <a:solidFill>
              <a:schemeClr val="tx1"/>
            </a:solidFill>
          </a:ln>
          <a:effectLst>
            <a:outerShdw blurRad="50800" dist="127000" dir="2700000" algn="tl" rotWithShape="0">
              <a:prstClr val="black">
                <a:alpha val="25000"/>
              </a:prstClr>
            </a:outerShdw>
          </a:effectLst>
        </p:spPr>
      </p:pic>
      <p:sp>
        <p:nvSpPr>
          <p:cNvPr id="14" name="タイトル 1"/>
          <p:cNvSpPr txBox="1">
            <a:spLocks/>
          </p:cNvSpPr>
          <p:nvPr/>
        </p:nvSpPr>
        <p:spPr>
          <a:xfrm>
            <a:off x="2156827" y="5319846"/>
            <a:ext cx="5256984" cy="113637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非破壊試験フィールドによる技術検証、支部研修会の実施、等の技術向上に努めております。</a:t>
            </a:r>
            <a:endParaRPr lang="en-US" altLang="ja-JP" sz="1600" dirty="0">
              <a:latin typeface="ＭＳ 明朝" panose="02020609040205080304" pitchFamily="17" charset="-128"/>
              <a:ea typeface="ＭＳ 明朝" panose="02020609040205080304" pitchFamily="17" charset="-128"/>
            </a:endParaRPr>
          </a:p>
          <a:p>
            <a:pPr algn="l"/>
            <a:endParaRPr lang="en-US" altLang="ja-JP" sz="1600" dirty="0">
              <a:latin typeface="ＭＳ 明朝" panose="02020609040205080304" pitchFamily="17" charset="-128"/>
              <a:ea typeface="ＭＳ 明朝" panose="02020609040205080304" pitchFamily="17" charset="-128"/>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441" y="1302204"/>
            <a:ext cx="1800000" cy="1552364"/>
          </a:xfrm>
          <a:prstGeom prst="rect">
            <a:avLst/>
          </a:prstGeom>
          <a:ln>
            <a:solidFill>
              <a:schemeClr val="tx1"/>
            </a:solidFill>
          </a:ln>
          <a:effectLst>
            <a:outerShdw blurRad="50800" dist="127000" dir="2700000" algn="tl" rotWithShape="0">
              <a:prstClr val="black">
                <a:alpha val="25000"/>
              </a:prstClr>
            </a:outerShdw>
          </a:effectLst>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2780" y="5013947"/>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004" y="5002802"/>
            <a:ext cx="1800000" cy="1550704"/>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249749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6"/>
            <a:ext cx="9930532" cy="30410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展示会における広報活動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協会認定技術の普及に向け展示会（会員出展）への協力</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他団体向け技術紹介、意見交換会の開催</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 r="19474"/>
          <a:stretch/>
        </p:blipFill>
        <p:spPr>
          <a:xfrm>
            <a:off x="5755808" y="4343399"/>
            <a:ext cx="2718422" cy="1899049"/>
          </a:xfrm>
          <a:prstGeom prst="rect">
            <a:avLst/>
          </a:prstGeom>
          <a:ln>
            <a:solidFill>
              <a:schemeClr val="tx1"/>
            </a:solidFill>
          </a:ln>
          <a:effectLst>
            <a:outerShdw blurRad="50800" dist="127000" dir="2700000" algn="tl" rotWithShape="0">
              <a:prstClr val="black">
                <a:alpha val="25000"/>
              </a:prstClr>
            </a:outerShdw>
          </a:effectLst>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4958" t="3495" r="18100" b="13558"/>
          <a:stretch/>
        </p:blipFill>
        <p:spPr>
          <a:xfrm>
            <a:off x="8958702" y="4343399"/>
            <a:ext cx="2725940" cy="1900208"/>
          </a:xfrm>
          <a:prstGeom prst="rect">
            <a:avLst/>
          </a:prstGeom>
          <a:ln>
            <a:solidFill>
              <a:schemeClr val="tx1"/>
            </a:solidFill>
          </a:ln>
          <a:effectLst>
            <a:outerShdw blurRad="50800" dist="127000" dir="2700000" algn="tl" rotWithShape="0">
              <a:prstClr val="black">
                <a:alpha val="25000"/>
              </a:prstClr>
            </a:outerShdw>
          </a:effectLst>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6616" t="32236" r="28959" b="315"/>
          <a:stretch/>
        </p:blipFill>
        <p:spPr>
          <a:xfrm>
            <a:off x="2547057" y="4343398"/>
            <a:ext cx="2724279" cy="189905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796220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7"/>
            <a:ext cx="9930532" cy="78526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技術誌を用いた技術の普及</a:t>
            </a:r>
            <a:endParaRPr lang="en-US" altLang="ja-JP" dirty="0">
              <a:latin typeface="ＭＳ 明朝" panose="02020609040205080304" pitchFamily="17" charset="-128"/>
              <a:ea typeface="ＭＳ 明朝" panose="02020609040205080304" pitchFamily="17"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195" y="2283534"/>
            <a:ext cx="2583023" cy="3693961"/>
          </a:xfrm>
          <a:prstGeom prst="rect">
            <a:avLst/>
          </a:prstGeom>
          <a:ln>
            <a:solidFill>
              <a:schemeClr val="tx1"/>
            </a:solid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625" y="1083666"/>
            <a:ext cx="2430189" cy="3693961"/>
          </a:xfrm>
          <a:prstGeom prst="rect">
            <a:avLst/>
          </a:prstGeom>
          <a:ln>
            <a:solidFill>
              <a:schemeClr val="tx1"/>
            </a:solidFill>
          </a:ln>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57" y="2283534"/>
            <a:ext cx="2430189" cy="3693961"/>
          </a:xfrm>
          <a:prstGeom prst="rect">
            <a:avLst/>
          </a:prstGeom>
          <a:ln>
            <a:solidFill>
              <a:schemeClr val="tx1"/>
            </a:solidFill>
          </a:ln>
        </p:spPr>
      </p:pic>
      <p:sp>
        <p:nvSpPr>
          <p:cNvPr id="10" name="ストライプ矢印 9"/>
          <p:cNvSpPr/>
          <p:nvPr/>
        </p:nvSpPr>
        <p:spPr>
          <a:xfrm rot="10800000">
            <a:off x="6297869" y="3737087"/>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3405195" y="5977495"/>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1600" dirty="0">
                <a:latin typeface="ＭＳ 明朝" panose="02020609040205080304" pitchFamily="17" charset="-128"/>
                <a:ea typeface="ＭＳ 明朝" panose="02020609040205080304" pitchFamily="17" charset="-128"/>
              </a:rPr>
              <a:t>積算資料</a:t>
            </a:r>
            <a:r>
              <a:rPr lang="en-US" altLang="ja-JP" sz="1600" dirty="0">
                <a:latin typeface="ＭＳ 明朝" panose="02020609040205080304" pitchFamily="17" charset="-128"/>
                <a:ea typeface="ＭＳ 明朝" panose="02020609040205080304" pitchFamily="17" charset="-128"/>
              </a:rPr>
              <a:t>【</a:t>
            </a:r>
            <a:r>
              <a:rPr lang="ja-JP" altLang="en-US" sz="1600" dirty="0">
                <a:latin typeface="ＭＳ 明朝" panose="02020609040205080304" pitchFamily="17" charset="-128"/>
                <a:ea typeface="ＭＳ 明朝" panose="02020609040205080304" pitchFamily="17" charset="-128"/>
              </a:rPr>
              <a:t>公表価格版</a:t>
            </a:r>
            <a:r>
              <a:rPr lang="en-US" altLang="ja-JP" sz="1600" dirty="0">
                <a:latin typeface="ＭＳ 明朝" panose="02020609040205080304" pitchFamily="17" charset="-128"/>
                <a:ea typeface="ＭＳ 明朝" panose="02020609040205080304" pitchFamily="17" charset="-128"/>
              </a:rPr>
              <a:t>】</a:t>
            </a:r>
          </a:p>
          <a:p>
            <a:pPr marL="0" indent="0">
              <a:buNone/>
            </a:pPr>
            <a:endParaRPr lang="en-US" altLang="ja-JP" sz="1600"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3405194" y="6224737"/>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buNone/>
            </a:pPr>
            <a:r>
              <a:rPr lang="en-US" altLang="ja-JP" sz="1600" dirty="0">
                <a:latin typeface="ＭＳ 明朝" panose="02020609040205080304" pitchFamily="17" charset="-128"/>
                <a:ea typeface="ＭＳ 明朝" panose="02020609040205080304" pitchFamily="17" charset="-128"/>
              </a:rPr>
              <a:t>2017.11</a:t>
            </a:r>
            <a:r>
              <a:rPr lang="ja-JP" altLang="en-US" sz="1600" dirty="0">
                <a:latin typeface="ＭＳ 明朝" panose="02020609040205080304" pitchFamily="17" charset="-128"/>
                <a:ea typeface="ＭＳ 明朝" panose="02020609040205080304" pitchFamily="17" charset="-128"/>
              </a:rPr>
              <a:t>　特集掲載</a:t>
            </a:r>
            <a:endParaRPr lang="en-US" altLang="ja-JP" sz="1600" dirty="0">
              <a:latin typeface="ＭＳ 明朝" panose="02020609040205080304" pitchFamily="17" charset="-128"/>
              <a:ea typeface="ＭＳ 明朝" panose="02020609040205080304" pitchFamily="17" charset="-128"/>
            </a:endParaRPr>
          </a:p>
          <a:p>
            <a:pPr marL="0" indent="0">
              <a:buNone/>
            </a:pPr>
            <a:endParaRPr lang="en-US" altLang="ja-JP" sz="16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8864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3606103"/>
          </a:xfrm>
        </p:spPr>
        <p:txBody>
          <a:bodyPr anchor="t">
            <a:normAutofit/>
          </a:bodyPr>
          <a:lstStyle/>
          <a:p>
            <a:pPr>
              <a:lnSpc>
                <a:spcPct val="150000"/>
              </a:lnSpc>
            </a:pPr>
            <a:r>
              <a:rPr kumimoji="1" lang="ja-JP" altLang="en-US" b="1" dirty="0">
                <a:latin typeface="ＭＳ 明朝" panose="02020609040205080304" pitchFamily="17" charset="-128"/>
                <a:ea typeface="ＭＳ 明朝" panose="02020609040205080304" pitchFamily="17" charset="-128"/>
              </a:rPr>
              <a:t>概要</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アカデミークラブが主体となり開催</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pPr>
              <a:lnSpc>
                <a:spcPct val="150000"/>
              </a:lnSpc>
            </a:pPr>
            <a:r>
              <a:rPr kumimoji="1" lang="ja-JP" altLang="en-US" b="1" dirty="0">
                <a:latin typeface="ＭＳ 明朝" panose="02020609040205080304" pitchFamily="17" charset="-128"/>
                <a:ea typeface="ＭＳ 明朝" panose="02020609040205080304" pitchFamily="17" charset="-128"/>
              </a:rPr>
              <a:t>アカデミークラブとは</a:t>
            </a:r>
            <a:br>
              <a:rPr lang="ja-JP" altLang="en-US"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・学識経験者、学外有識者を中心として構成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・ＥＩＴＡＣの技術力強化を目的とした組織</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25616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第１回ＥＩＴＡＣ技術シンポジウム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中部大学教授</a:t>
            </a:r>
            <a:r>
              <a:rPr lang="ja-JP" altLang="en-US" dirty="0">
                <a:latin typeface="ＭＳ 明朝" panose="02020609040205080304" pitchFamily="17" charset="-128"/>
                <a:ea typeface="ＭＳ 明朝" panose="02020609040205080304" pitchFamily="17" charset="-128"/>
              </a:rPr>
              <a:t>･</a:t>
            </a:r>
            <a:r>
              <a:rPr lang="zh-TW" altLang="en-US" dirty="0">
                <a:latin typeface="ＭＳ 明朝" panose="02020609040205080304" pitchFamily="17" charset="-128"/>
                <a:ea typeface="ＭＳ 明朝" panose="02020609040205080304" pitchFamily="17" charset="-128"/>
              </a:rPr>
              <a:t>元ＮＨＫ解説主幹　齋藤</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宏保</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022009"/>
            <a:ext cx="7821675" cy="1062400"/>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建設産業における弾性波診断技術は今後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どのような発展が望ましいのか、非破壊検査技術の実態と研究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 地中で何が起きているのか。</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地下の利用はどこまで許されるのか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5959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第２回ＥＩＴＡＣ技術シンポジウム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東海大学教授　アイダン・オメル 氏</a:t>
            </a:r>
          </a:p>
        </p:txBody>
      </p:sp>
      <p:sp>
        <p:nvSpPr>
          <p:cNvPr id="6" name="コンテンツ プレースホルダー 2"/>
          <p:cNvSpPr txBox="1">
            <a:spLocks/>
          </p:cNvSpPr>
          <p:nvPr/>
        </p:nvSpPr>
        <p:spPr>
          <a:xfrm>
            <a:off x="1572314" y="3022009"/>
            <a:ext cx="7821675" cy="1068347"/>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地中における弾性波診断技術が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「公共工事の品質検査」を進展させる時代を目指して</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岩盤構造物におけるロックボルト・</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ロックアンカーの健全性評価に対する非破壊試験法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7085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第３回ＥＩＴＡＣ技術シンポジウム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京都大学大学院 教授･内閣官房参与 藤井 聡 氏</a:t>
            </a: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防災で活躍する非破壊検査技術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ナショナル・レジリエンス</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防災・減災</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25</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8</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5661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第４回ＥＩＴＡＣ技術シンポジウム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元事務次官　佐藤　直良 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最近の地中構造物非破壊検査技術の現状と課題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これからの建設の世界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25058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第５回ＥＩＴＡＣ技術シンポジウム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東京大学　名誉教授　龍岡 文夫 氏</a:t>
            </a:r>
            <a:endParaRPr lang="en-US" altLang="zh-TW" dirty="0">
              <a:latin typeface="ＭＳ 明朝" panose="02020609040205080304" pitchFamily="17" charset="-128"/>
              <a:ea typeface="ＭＳ 明朝" panose="02020609040205080304" pitchFamily="17" charset="-128"/>
            </a:endParaRPr>
          </a:p>
          <a:p>
            <a:pPr marL="0" indent="0">
              <a:lnSpc>
                <a:spcPct val="150000"/>
              </a:lnSpc>
              <a:buNone/>
            </a:pP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地盤補強工法の最先端と検査技術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7224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第６回ＥＩＴＡＣ技術シンポジウム</a:t>
            </a:r>
          </a:p>
        </p:txBody>
      </p:sp>
      <p:sp>
        <p:nvSpPr>
          <p:cNvPr id="5" name="コンテンツ プレースホルダー 2"/>
          <p:cNvSpPr txBox="1">
            <a:spLocks/>
          </p:cNvSpPr>
          <p:nvPr/>
        </p:nvSpPr>
        <p:spPr>
          <a:xfrm>
            <a:off x="1572137" y="4452341"/>
            <a:ext cx="7821675" cy="67849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関東地方整備局 道路部 道路管理課</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137" y="5466075"/>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小規模付属物点検要領について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9</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1572314" y="3715810"/>
            <a:ext cx="10107794"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b="1" dirty="0">
                <a:latin typeface="ＭＳ 明朝" panose="02020609040205080304" pitchFamily="17" charset="-128"/>
                <a:ea typeface="ＭＳ 明朝" panose="02020609040205080304" pitchFamily="17" charset="-128"/>
              </a:rPr>
              <a:t>　　～附属物スクリーニング調査技術・補強技術・管理対策の現状と課題～</a:t>
            </a:r>
          </a:p>
        </p:txBody>
      </p:sp>
      <p:sp>
        <p:nvSpPr>
          <p:cNvPr id="14" name="コンテンツ プレースホルダー 2"/>
          <p:cNvSpPr txBox="1">
            <a:spLocks/>
          </p:cNvSpPr>
          <p:nvPr/>
        </p:nvSpPr>
        <p:spPr>
          <a:xfrm>
            <a:off x="2974312" y="4877556"/>
            <a:ext cx="6419500" cy="6784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zh-TW" altLang="en-US" dirty="0">
                <a:latin typeface="ＭＳ 明朝" panose="02020609040205080304" pitchFamily="17" charset="-128"/>
                <a:ea typeface="ＭＳ 明朝" panose="02020609040205080304" pitchFamily="17" charset="-128"/>
              </a:rPr>
              <a:t>課長補佐　 増田 善智 氏</a:t>
            </a:r>
          </a:p>
        </p:txBody>
      </p:sp>
    </p:spTree>
    <p:extLst>
      <p:ext uri="{BB962C8B-B14F-4D97-AF65-F5344CB8AC3E}">
        <p14:creationId xmlns:p14="http://schemas.microsoft.com/office/powerpoint/2010/main" val="358916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10" cy="5153891"/>
          </a:xfrm>
        </p:spPr>
        <p:txBody>
          <a:bodyPr anchor="t" anchorCtr="0">
            <a:normAutofit fontScale="92500" lnSpcReduction="20000"/>
          </a:bodyPr>
          <a:lstStyle/>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埼玉県さいたま市にて協会設立準備</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一般社団法人 弾性波診断技術協会</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設立</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a:t>
            </a:r>
            <a:r>
              <a:rPr lang="ja-JP" altLang="en-US" dirty="0">
                <a:highlight>
                  <a:srgbClr val="FFFF00"/>
                </a:highlight>
                <a:latin typeface="ＭＳ 明朝" panose="02020609040205080304" pitchFamily="17" charset="-128"/>
                <a:ea typeface="ＭＳ 明朝" panose="02020609040205080304" pitchFamily="17" charset="-128"/>
              </a:rPr>
              <a:t>国土交通省より非破壊による防護柵工の出来形確保対策を実施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平成</a:t>
            </a:r>
            <a:r>
              <a:rPr lang="en-US" altLang="zh-CN" dirty="0">
                <a:highlight>
                  <a:srgbClr val="FFFF00"/>
                </a:highlight>
                <a:latin typeface="ＭＳ 明朝" panose="02020609040205080304" pitchFamily="17" charset="-128"/>
                <a:ea typeface="ＭＳ 明朝" panose="02020609040205080304" pitchFamily="17" charset="-128"/>
              </a:rPr>
              <a:t>22</a:t>
            </a:r>
            <a:r>
              <a:rPr lang="zh-CN" altLang="en-US" dirty="0">
                <a:highlight>
                  <a:srgbClr val="FFFF00"/>
                </a:highlight>
                <a:latin typeface="ＭＳ 明朝" panose="02020609040205080304" pitchFamily="17" charset="-128"/>
                <a:ea typeface="ＭＳ 明朝" panose="02020609040205080304" pitchFamily="17" charset="-128"/>
              </a:rPr>
              <a:t>年</a:t>
            </a:r>
            <a:r>
              <a:rPr lang="en-US" altLang="zh-CN" dirty="0">
                <a:highlight>
                  <a:srgbClr val="FFFF00"/>
                </a:highlight>
                <a:latin typeface="ＭＳ 明朝" panose="02020609040205080304" pitchFamily="17" charset="-128"/>
                <a:ea typeface="ＭＳ 明朝" panose="02020609040205080304" pitchFamily="17" charset="-128"/>
              </a:rPr>
              <a:t>3</a:t>
            </a:r>
            <a:r>
              <a:rPr lang="zh-CN" altLang="en-US" dirty="0">
                <a:highlight>
                  <a:srgbClr val="FFFF00"/>
                </a:highlight>
                <a:latin typeface="ＭＳ 明朝" panose="02020609040205080304" pitchFamily="17" charset="-128"/>
                <a:ea typeface="ＭＳ 明朝" panose="02020609040205080304" pitchFamily="17" charset="-128"/>
              </a:rPr>
              <a:t>月</a:t>
            </a:r>
            <a:r>
              <a:rPr lang="en-US" altLang="zh-CN" dirty="0">
                <a:highlight>
                  <a:srgbClr val="FFFF00"/>
                </a:highlight>
                <a:latin typeface="ＭＳ 明朝" panose="02020609040205080304" pitchFamily="17" charset="-128"/>
                <a:ea typeface="ＭＳ 明朝" panose="02020609040205080304" pitchFamily="17" charset="-128"/>
              </a:rPr>
              <a:t>31</a:t>
            </a:r>
            <a:r>
              <a:rPr lang="zh-CN" altLang="en-US" dirty="0">
                <a:highlight>
                  <a:srgbClr val="FFFF00"/>
                </a:highlight>
                <a:latin typeface="ＭＳ 明朝" panose="02020609040205080304" pitchFamily="17" charset="-128"/>
                <a:ea typeface="ＭＳ 明朝" panose="02020609040205080304" pitchFamily="17" charset="-128"/>
              </a:rPr>
              <a:t>日</a:t>
            </a:r>
            <a:r>
              <a:rPr lang="ja-JP" altLang="en-US" dirty="0">
                <a:highlight>
                  <a:srgbClr val="FFFF00"/>
                </a:highlight>
                <a:latin typeface="ＭＳ 明朝" panose="02020609040205080304" pitchFamily="17" charset="-128"/>
                <a:ea typeface="ＭＳ 明朝" panose="02020609040205080304" pitchFamily="17" charset="-128"/>
              </a:rPr>
              <a:t>」</a:t>
            </a:r>
            <a:endParaRPr lang="zh-CN" altLang="en-US" dirty="0">
              <a:highlight>
                <a:srgbClr val="FFFF00"/>
              </a:highlight>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「超音波根入れ長測定技術者」教育制度の第</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回講習会を開催</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於 施工技術総合研究所</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kumimoji="1" lang="ja-JP" altLang="en-US" dirty="0">
                <a:latin typeface="ＭＳ 明朝" panose="02020609040205080304" pitchFamily="17" charset="-128"/>
                <a:ea typeface="ＭＳ 明朝" panose="02020609040205080304" pitchFamily="17" charset="-128"/>
              </a:rPr>
              <a:t>年　協会本部事務局を東京都中央区に移転</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アカデミークラブ設立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全国に支部会の新設</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（北海道、北陸、東北、関東、中部、近畿、中国、四国、九州、沖縄）</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2011</a:t>
            </a:r>
            <a:r>
              <a:rPr kumimoji="1" lang="ja-JP" altLang="en-US" dirty="0">
                <a:latin typeface="ＭＳ 明朝" panose="02020609040205080304" pitchFamily="17" charset="-128"/>
                <a:ea typeface="ＭＳ 明朝" panose="02020609040205080304" pitchFamily="17" charset="-128"/>
              </a:rPr>
              <a:t>年　第</a:t>
            </a:r>
            <a:r>
              <a:rPr kumimoji="1" lang="en-US" altLang="ja-JP" dirty="0">
                <a:latin typeface="ＭＳ 明朝" panose="02020609040205080304" pitchFamily="17" charset="-128"/>
                <a:ea typeface="ＭＳ 明朝" panose="02020609040205080304" pitchFamily="17" charset="-128"/>
              </a:rPr>
              <a:t>1</a:t>
            </a:r>
            <a:r>
              <a:rPr kumimoji="1" lang="ja-JP" altLang="en-US" dirty="0">
                <a:latin typeface="ＭＳ 明朝" panose="02020609040205080304" pitchFamily="17" charset="-128"/>
                <a:ea typeface="ＭＳ 明朝" panose="02020609040205080304" pitchFamily="17" charset="-128"/>
              </a:rPr>
              <a:t>回シンポジウムを開催</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2012</a:t>
            </a:r>
            <a:r>
              <a:rPr kumimoji="1" lang="ja-JP" altLang="en-US" dirty="0">
                <a:latin typeface="ＭＳ 明朝" panose="02020609040205080304" pitchFamily="17" charset="-128"/>
                <a:ea typeface="ＭＳ 明朝" panose="02020609040205080304" pitchFamily="17" charset="-128"/>
              </a:rPr>
              <a:t>年　</a:t>
            </a:r>
            <a:r>
              <a:rPr lang="ja-JP" altLang="en-US" dirty="0">
                <a:highlight>
                  <a:srgbClr val="FFFF00"/>
                </a:highlight>
                <a:latin typeface="ＭＳ 明朝" panose="02020609040205080304" pitchFamily="17" charset="-128"/>
                <a:ea typeface="ＭＳ 明朝" panose="02020609040205080304" pitchFamily="17" charset="-128"/>
              </a:rPr>
              <a:t>国土交通省より非破壊による防護柵工の出来形確保対策の改訂</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測定対象が</a:t>
            </a:r>
            <a:r>
              <a:rPr lang="en-US" altLang="ja-JP" dirty="0">
                <a:highlight>
                  <a:srgbClr val="FFFF00"/>
                </a:highlight>
                <a:latin typeface="ＭＳ 明朝" panose="02020609040205080304" pitchFamily="17" charset="-128"/>
                <a:ea typeface="ＭＳ 明朝" panose="02020609040205080304" pitchFamily="17" charset="-128"/>
              </a:rPr>
              <a:t>20</a:t>
            </a:r>
            <a:r>
              <a:rPr lang="ja-JP" altLang="en-US" dirty="0">
                <a:highlight>
                  <a:srgbClr val="FFFF00"/>
                </a:highlight>
                <a:latin typeface="ＭＳ 明朝" panose="02020609040205080304" pitchFamily="17" charset="-128"/>
                <a:ea typeface="ＭＳ 明朝" panose="02020609040205080304" pitchFamily="17" charset="-128"/>
              </a:rPr>
              <a:t>％へ増加 </a:t>
            </a: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ja-JP" dirty="0">
                <a:highlight>
                  <a:srgbClr val="FFFF00"/>
                </a:highlight>
                <a:latin typeface="ＭＳ 明朝" panose="02020609040205080304" pitchFamily="17" charset="-128"/>
                <a:ea typeface="ＭＳ 明朝" panose="02020609040205080304" pitchFamily="17" charset="-128"/>
              </a:rPr>
              <a:t>65</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平成</a:t>
            </a:r>
            <a:r>
              <a:rPr lang="en-US" altLang="zh-CN" dirty="0">
                <a:highlight>
                  <a:srgbClr val="FFFF00"/>
                </a:highlight>
                <a:latin typeface="ＭＳ 明朝" panose="02020609040205080304" pitchFamily="17" charset="-128"/>
                <a:ea typeface="ＭＳ 明朝" panose="02020609040205080304" pitchFamily="17" charset="-128"/>
              </a:rPr>
              <a:t>2</a:t>
            </a:r>
            <a:r>
              <a:rPr lang="en-US" altLang="ja-JP" dirty="0">
                <a:highlight>
                  <a:srgbClr val="FFFF00"/>
                </a:highlight>
                <a:latin typeface="ＭＳ 明朝" panose="02020609040205080304" pitchFamily="17" charset="-128"/>
                <a:ea typeface="ＭＳ 明朝" panose="02020609040205080304" pitchFamily="17" charset="-128"/>
              </a:rPr>
              <a:t>4</a:t>
            </a:r>
            <a:r>
              <a:rPr lang="zh-CN" altLang="en-US" dirty="0">
                <a:highlight>
                  <a:srgbClr val="FFFF00"/>
                </a:highlight>
                <a:latin typeface="ＭＳ 明朝" panose="02020609040205080304" pitchFamily="17" charset="-128"/>
                <a:ea typeface="ＭＳ 明朝" panose="02020609040205080304" pitchFamily="17" charset="-128"/>
              </a:rPr>
              <a:t>年</a:t>
            </a:r>
            <a:r>
              <a:rPr lang="en-US" altLang="ja-JP" dirty="0">
                <a:highlight>
                  <a:srgbClr val="FFFF00"/>
                </a:highlight>
                <a:latin typeface="ＭＳ 明朝" panose="02020609040205080304" pitchFamily="17" charset="-128"/>
                <a:ea typeface="ＭＳ 明朝" panose="02020609040205080304" pitchFamily="17" charset="-128"/>
              </a:rPr>
              <a:t>6</a:t>
            </a:r>
            <a:r>
              <a:rPr lang="zh-CN" altLang="en-US" dirty="0">
                <a:highlight>
                  <a:srgbClr val="FFFF00"/>
                </a:highlight>
                <a:latin typeface="ＭＳ 明朝" panose="02020609040205080304" pitchFamily="17" charset="-128"/>
                <a:ea typeface="ＭＳ 明朝" panose="02020609040205080304" pitchFamily="17" charset="-128"/>
              </a:rPr>
              <a:t>月</a:t>
            </a:r>
            <a:r>
              <a:rPr lang="en-US" altLang="ja-JP" dirty="0">
                <a:highlight>
                  <a:srgbClr val="FFFF00"/>
                </a:highlight>
                <a:latin typeface="ＭＳ 明朝" panose="02020609040205080304" pitchFamily="17" charset="-128"/>
                <a:ea typeface="ＭＳ 明朝" panose="02020609040205080304" pitchFamily="17" charset="-128"/>
              </a:rPr>
              <a:t>2</a:t>
            </a:r>
            <a:r>
              <a:rPr lang="en-US" altLang="zh-CN" dirty="0">
                <a:highlight>
                  <a:srgbClr val="FFFF00"/>
                </a:highlight>
                <a:latin typeface="ＭＳ 明朝" panose="02020609040205080304" pitchFamily="17" charset="-128"/>
                <a:ea typeface="ＭＳ 明朝" panose="02020609040205080304" pitchFamily="17" charset="-128"/>
              </a:rPr>
              <a:t>1</a:t>
            </a:r>
            <a:r>
              <a:rPr lang="zh-CN" altLang="en-US" dirty="0">
                <a:highlight>
                  <a:srgbClr val="FFFF00"/>
                </a:highlight>
                <a:latin typeface="ＭＳ 明朝" panose="02020609040205080304" pitchFamily="17" charset="-128"/>
                <a:ea typeface="ＭＳ 明朝" panose="02020609040205080304" pitchFamily="17" charset="-128"/>
              </a:rPr>
              <a:t>日</a:t>
            </a:r>
            <a:r>
              <a:rPr lang="ja-JP" altLang="en-US" dirty="0">
                <a:highlight>
                  <a:srgbClr val="FFFF00"/>
                </a:highlight>
                <a:latin typeface="ＭＳ 明朝" panose="02020609040205080304" pitchFamily="17" charset="-128"/>
                <a:ea typeface="ＭＳ 明朝" panose="02020609040205080304" pitchFamily="17" charset="-128"/>
              </a:rPr>
              <a:t>」</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9712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C36F8-A314-0E91-3BE2-ECE7EBB7E89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93A254-40D1-8114-5A02-561E5ABA91B8}"/>
              </a:ext>
            </a:extLst>
          </p:cNvPr>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17C39E12-A64D-1622-181A-2151643C294E}"/>
              </a:ext>
            </a:extLst>
          </p:cNvPr>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a:extLst>
              <a:ext uri="{FF2B5EF4-FFF2-40B4-BE49-F238E27FC236}">
                <a16:creationId xmlns:a16="http://schemas.microsoft.com/office/drawing/2014/main" id="{F66148E6-9DA4-EA38-978A-BAD12A5658EC}"/>
              </a:ext>
            </a:extLst>
          </p:cNvPr>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第７回ＥＩＴＡＣ技術シンポジウム</a:t>
            </a:r>
          </a:p>
        </p:txBody>
      </p:sp>
      <p:sp>
        <p:nvSpPr>
          <p:cNvPr id="5" name="コンテンツ プレースホルダー 2">
            <a:extLst>
              <a:ext uri="{FF2B5EF4-FFF2-40B4-BE49-F238E27FC236}">
                <a16:creationId xmlns:a16="http://schemas.microsoft.com/office/drawing/2014/main" id="{C49216BB-4F97-8DB0-7AA8-635259B0B8DD}"/>
              </a:ext>
            </a:extLst>
          </p:cNvPr>
          <p:cNvSpPr txBox="1">
            <a:spLocks/>
          </p:cNvSpPr>
          <p:nvPr/>
        </p:nvSpPr>
        <p:spPr>
          <a:xfrm>
            <a:off x="1572137" y="4452341"/>
            <a:ext cx="7821675" cy="6784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長野県 建設部長 新田 恭士</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a:extLst>
              <a:ext uri="{FF2B5EF4-FFF2-40B4-BE49-F238E27FC236}">
                <a16:creationId xmlns:a16="http://schemas.microsoft.com/office/drawing/2014/main" id="{D712AB17-FDE4-6DFB-CC18-FD0F74940DA3}"/>
              </a:ext>
            </a:extLst>
          </p:cNvPr>
          <p:cNvSpPr txBox="1">
            <a:spLocks/>
          </p:cNvSpPr>
          <p:nvPr/>
        </p:nvSpPr>
        <p:spPr>
          <a:xfrm>
            <a:off x="1572314" y="3163859"/>
            <a:ext cx="7988936" cy="686838"/>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地中構造物診断における新技術活用の現状と展望 」</a:t>
            </a:r>
          </a:p>
        </p:txBody>
      </p:sp>
      <p:pic>
        <p:nvPicPr>
          <p:cNvPr id="7" name="図 6">
            <a:extLst>
              <a:ext uri="{FF2B5EF4-FFF2-40B4-BE49-F238E27FC236}">
                <a16:creationId xmlns:a16="http://schemas.microsoft.com/office/drawing/2014/main" id="{8AD32281-676B-C3C1-F713-A5F3D896C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a:extLst>
              <a:ext uri="{FF2B5EF4-FFF2-40B4-BE49-F238E27FC236}">
                <a16:creationId xmlns:a16="http://schemas.microsoft.com/office/drawing/2014/main" id="{A4186A9E-EBE7-BBC7-FA11-1F4BFACACB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a:extLst>
              <a:ext uri="{FF2B5EF4-FFF2-40B4-BE49-F238E27FC236}">
                <a16:creationId xmlns:a16="http://schemas.microsoft.com/office/drawing/2014/main" id="{5C1D4918-EA6B-A6D6-F533-7722318444C0}"/>
              </a:ext>
            </a:extLst>
          </p:cNvPr>
          <p:cNvSpPr txBox="1">
            <a:spLocks/>
          </p:cNvSpPr>
          <p:nvPr/>
        </p:nvSpPr>
        <p:spPr>
          <a:xfrm>
            <a:off x="1572137" y="5466075"/>
            <a:ext cx="7988936" cy="813955"/>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インフラマネジメントにおける新技術導入の取組み 」</a:t>
            </a:r>
          </a:p>
        </p:txBody>
      </p:sp>
      <p:sp>
        <p:nvSpPr>
          <p:cNvPr id="10" name="コンテンツ プレースホルダー 2">
            <a:extLst>
              <a:ext uri="{FF2B5EF4-FFF2-40B4-BE49-F238E27FC236}">
                <a16:creationId xmlns:a16="http://schemas.microsoft.com/office/drawing/2014/main" id="{6AE98BBE-A8A7-8A55-01F2-C29D9E534C0A}"/>
              </a:ext>
            </a:extLst>
          </p:cNvPr>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9</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
        <p:nvSpPr>
          <p:cNvPr id="14" name="コンテンツ プレースホルダー 2">
            <a:extLst>
              <a:ext uri="{FF2B5EF4-FFF2-40B4-BE49-F238E27FC236}">
                <a16:creationId xmlns:a16="http://schemas.microsoft.com/office/drawing/2014/main" id="{77587C00-5E13-B7C4-578C-08696DC51A64}"/>
              </a:ext>
            </a:extLst>
          </p:cNvPr>
          <p:cNvSpPr txBox="1">
            <a:spLocks/>
          </p:cNvSpPr>
          <p:nvPr/>
        </p:nvSpPr>
        <p:spPr>
          <a:xfrm>
            <a:off x="2902999" y="4994104"/>
            <a:ext cx="6490814" cy="561948"/>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2023</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月迄 国土交通省 道路局国道・技術課 技術企画室長）</a:t>
            </a:r>
            <a:endParaRPr lang="zh-TW"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498371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03726" y="1125835"/>
            <a:ext cx="9694574" cy="830997"/>
          </a:xfrm>
          <a:prstGeom prst="rect">
            <a:avLst/>
          </a:prstGeom>
        </p:spPr>
        <p:txBody>
          <a:bodyPr wrap="square">
            <a:spAutoFit/>
          </a:bodyPr>
          <a:lstStyle/>
          <a:p>
            <a:r>
              <a:rPr lang="ja-JP" altLang="en-US" sz="2400" dirty="0">
                <a:latin typeface="ＭＳ 明朝" panose="02020609040205080304" pitchFamily="17" charset="-128"/>
                <a:ea typeface="ＭＳ 明朝" panose="02020609040205080304" pitchFamily="17" charset="-128"/>
              </a:rPr>
              <a:t>ＥＩＴＡＣは、超音波診断技術の利用に</a:t>
            </a:r>
            <a:r>
              <a:rPr lang="ja-JP" altLang="en-US" sz="2400">
                <a:latin typeface="ＭＳ 明朝" panose="02020609040205080304" pitchFamily="17" charset="-128"/>
                <a:ea typeface="ＭＳ 明朝" panose="02020609040205080304" pitchFamily="17" charset="-128"/>
              </a:rPr>
              <a:t>よって、効率的</a:t>
            </a:r>
            <a:r>
              <a:rPr lang="ja-JP" altLang="en-US" sz="2400" dirty="0">
                <a:latin typeface="ＭＳ 明朝" panose="02020609040205080304" pitchFamily="17" charset="-128"/>
                <a:ea typeface="ＭＳ 明朝" panose="02020609040205080304" pitchFamily="17" charset="-128"/>
              </a:rPr>
              <a:t>で</a:t>
            </a:r>
            <a:r>
              <a:rPr lang="ja-JP" altLang="en-US" sz="2400">
                <a:latin typeface="ＭＳ 明朝" panose="02020609040205080304" pitchFamily="17" charset="-128"/>
                <a:ea typeface="ＭＳ 明朝" panose="02020609040205080304" pitchFamily="17" charset="-128"/>
              </a:rPr>
              <a:t>高精度な点検</a:t>
            </a:r>
            <a:r>
              <a:rPr lang="ja-JP" altLang="en-US" sz="2400" dirty="0">
                <a:latin typeface="ＭＳ 明朝" panose="02020609040205080304" pitchFamily="17" charset="-128"/>
                <a:ea typeface="ＭＳ 明朝" panose="02020609040205080304" pitchFamily="17" charset="-128"/>
              </a:rPr>
              <a:t>、健全度評価、劣化予測の実現を目指してまいります。</a:t>
            </a:r>
            <a:endParaRPr lang="ja-JP" altLang="en-US" sz="2400" dirty="0"/>
          </a:p>
        </p:txBody>
      </p:sp>
    </p:spTree>
    <p:extLst>
      <p:ext uri="{BB962C8B-B14F-4D97-AF65-F5344CB8AC3E}">
        <p14:creationId xmlns:p14="http://schemas.microsoft.com/office/powerpoint/2010/main" val="392611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10" cy="5153892"/>
          </a:xfrm>
        </p:spPr>
        <p:txBody>
          <a:bodyPr anchor="t" anchorCtr="0">
            <a:normAutofit/>
          </a:bodyPr>
          <a:lstStyle/>
          <a:p>
            <a:r>
              <a:rPr kumimoji="1" lang="en-US" altLang="ja-JP" sz="2200" dirty="0">
                <a:latin typeface="ＭＳ 明朝" panose="02020609040205080304" pitchFamily="17" charset="-128"/>
                <a:ea typeface="ＭＳ 明朝" panose="02020609040205080304" pitchFamily="17" charset="-128"/>
              </a:rPr>
              <a:t>2012</a:t>
            </a:r>
            <a:r>
              <a:rPr kumimoji="1" lang="ja-JP" altLang="en-US" sz="2200" dirty="0">
                <a:latin typeface="ＭＳ 明朝" panose="02020609040205080304" pitchFamily="17" charset="-128"/>
                <a:ea typeface="ＭＳ 明朝" panose="02020609040205080304" pitchFamily="17" charset="-128"/>
              </a:rPr>
              <a:t>年　関東・北陸支部の設立（関東支部と北陸支部が合併）</a:t>
            </a:r>
            <a:endParaRPr kumimoji="1"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2013</a:t>
            </a:r>
            <a:r>
              <a:rPr kumimoji="1" lang="ja-JP" altLang="en-US" sz="2200" dirty="0">
                <a:latin typeface="ＭＳ 明朝" panose="02020609040205080304" pitchFamily="17" charset="-128"/>
                <a:ea typeface="ＭＳ 明朝" panose="02020609040205080304" pitchFamily="17" charset="-128"/>
              </a:rPr>
              <a:t>年　「超音波根入れ長測定技術者」継続教育に</a:t>
            </a:r>
            <a:r>
              <a:rPr kumimoji="1" lang="en-US" altLang="ja-JP" sz="2200" dirty="0">
                <a:latin typeface="ＭＳ 明朝" panose="02020609040205080304" pitchFamily="17" charset="-128"/>
                <a:ea typeface="ＭＳ 明朝" panose="02020609040205080304" pitchFamily="17" charset="-128"/>
              </a:rPr>
              <a:t>e-</a:t>
            </a:r>
            <a:r>
              <a:rPr kumimoji="1" lang="ja-JP" altLang="en-US" sz="2200" dirty="0">
                <a:latin typeface="ＭＳ 明朝" panose="02020609040205080304" pitchFamily="17" charset="-128"/>
                <a:ea typeface="ＭＳ 明朝" panose="02020609040205080304" pitchFamily="17" charset="-128"/>
              </a:rPr>
              <a:t>ラーニングを導入</a:t>
            </a:r>
            <a:endParaRPr kumimoji="1"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2014</a:t>
            </a:r>
            <a:r>
              <a:rPr lang="ja-JP" altLang="en-US" sz="2200" dirty="0">
                <a:latin typeface="ＭＳ 明朝" panose="02020609040205080304" pitchFamily="17" charset="-128"/>
                <a:ea typeface="ＭＳ 明朝" panose="02020609040205080304" pitchFamily="17" charset="-128"/>
              </a:rPr>
              <a:t>年　九州・沖縄支部の設立（九州支部と沖縄支部が合併）</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2015</a:t>
            </a:r>
            <a:r>
              <a:rPr kumimoji="1" lang="ja-JP" altLang="en-US" sz="2200" dirty="0">
                <a:latin typeface="ＭＳ 明朝" panose="02020609040205080304" pitchFamily="17" charset="-128"/>
                <a:ea typeface="ＭＳ 明朝" panose="02020609040205080304" pitchFamily="17" charset="-128"/>
              </a:rPr>
              <a:t>年　ワーキンググループ委員会の新設（</a:t>
            </a:r>
            <a:r>
              <a:rPr lang="ja-JP" altLang="en-US" sz="2200" dirty="0">
                <a:latin typeface="ＭＳ 明朝" panose="02020609040205080304" pitchFamily="17" charset="-128"/>
                <a:ea typeface="ＭＳ 明朝" panose="02020609040205080304" pitchFamily="17" charset="-128"/>
              </a:rPr>
              <a:t>新技術の検証を目的）</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2015</a:t>
            </a:r>
            <a:r>
              <a:rPr kumimoji="1" lang="ja-JP" altLang="en-US" sz="2200" dirty="0">
                <a:latin typeface="ＭＳ 明朝" panose="02020609040205080304" pitchFamily="17" charset="-128"/>
                <a:ea typeface="ＭＳ 明朝" panose="02020609040205080304" pitchFamily="17" charset="-128"/>
              </a:rPr>
              <a:t>年　東日本支部の設立（関東・北陸支部と東北支部の合併）</a:t>
            </a:r>
            <a:endParaRPr kumimoji="1"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2016</a:t>
            </a:r>
            <a:r>
              <a:rPr lang="ja-JP" altLang="en-US" sz="2200" dirty="0">
                <a:latin typeface="ＭＳ 明朝" panose="02020609040205080304" pitchFamily="17" charset="-128"/>
                <a:ea typeface="ＭＳ 明朝" panose="02020609040205080304" pitchFamily="17" charset="-128"/>
              </a:rPr>
              <a:t>年　「附属物スクリーニング調査技術者」教育制度第</a:t>
            </a:r>
            <a:r>
              <a:rPr lang="en-US" altLang="ja-JP" sz="2200" dirty="0">
                <a:latin typeface="ＭＳ 明朝" panose="02020609040205080304" pitchFamily="17" charset="-128"/>
                <a:ea typeface="ＭＳ 明朝" panose="02020609040205080304" pitchFamily="17" charset="-128"/>
              </a:rPr>
              <a:t>1</a:t>
            </a:r>
            <a:r>
              <a:rPr lang="ja-JP" altLang="en-US" sz="2200" dirty="0">
                <a:latin typeface="ＭＳ 明朝" panose="02020609040205080304" pitchFamily="17" charset="-128"/>
                <a:ea typeface="ＭＳ 明朝" panose="02020609040205080304" pitchFamily="17" charset="-128"/>
              </a:rPr>
              <a:t>回講習会開催</a:t>
            </a:r>
            <a:br>
              <a:rPr lang="en-US" altLang="ja-JP" sz="2200" dirty="0">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於　施工技術総合研究所</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2016</a:t>
            </a:r>
            <a:r>
              <a:rPr lang="ja-JP" altLang="en-US" sz="2200" dirty="0">
                <a:latin typeface="ＭＳ 明朝" panose="02020609040205080304" pitchFamily="17" charset="-128"/>
                <a:ea typeface="ＭＳ 明朝" panose="02020609040205080304" pitchFamily="17" charset="-128"/>
              </a:rPr>
              <a:t>年　</a:t>
            </a:r>
            <a:r>
              <a:rPr lang="ja-JP" altLang="en-US" sz="2200" dirty="0">
                <a:highlight>
                  <a:srgbClr val="FFFF00"/>
                </a:highlight>
                <a:latin typeface="ＭＳ 明朝" panose="02020609040205080304" pitchFamily="17" charset="-128"/>
                <a:ea typeface="ＭＳ 明朝" panose="02020609040205080304" pitchFamily="17" charset="-128"/>
              </a:rPr>
              <a:t>関東技術、公募「附属物</a:t>
            </a:r>
            <a:r>
              <a:rPr lang="en-US" altLang="ja-JP" sz="2200" dirty="0">
                <a:highlight>
                  <a:srgbClr val="FFFF00"/>
                </a:highlight>
                <a:latin typeface="ＭＳ 明朝" panose="02020609040205080304" pitchFamily="17" charset="-128"/>
                <a:ea typeface="ＭＳ 明朝" panose="02020609040205080304" pitchFamily="17" charset="-128"/>
              </a:rPr>
              <a:t>(</a:t>
            </a:r>
            <a:r>
              <a:rPr lang="ja-JP" altLang="en-US" sz="2200" dirty="0">
                <a:highlight>
                  <a:srgbClr val="FFFF00"/>
                </a:highlight>
                <a:latin typeface="ＭＳ 明朝" panose="02020609040205080304" pitchFamily="17" charset="-128"/>
                <a:ea typeface="ＭＳ 明朝" panose="02020609040205080304" pitchFamily="17" charset="-128"/>
              </a:rPr>
              <a:t>標識、照明施設等</a:t>
            </a:r>
            <a:r>
              <a:rPr lang="en-US" altLang="ja-JP" sz="2200" dirty="0">
                <a:highlight>
                  <a:srgbClr val="FFFF00"/>
                </a:highlight>
                <a:latin typeface="ＭＳ 明朝" panose="02020609040205080304" pitchFamily="17" charset="-128"/>
                <a:ea typeface="ＭＳ 明朝" panose="02020609040205080304" pitchFamily="17" charset="-128"/>
              </a:rPr>
              <a:t>)</a:t>
            </a:r>
            <a:r>
              <a:rPr lang="ja-JP" altLang="en-US" sz="2200" dirty="0">
                <a:highlight>
                  <a:srgbClr val="FFFF00"/>
                </a:highlight>
                <a:latin typeface="ＭＳ 明朝" panose="02020609040205080304" pitchFamily="17" charset="-128"/>
                <a:ea typeface="ＭＳ 明朝" panose="02020609040205080304" pitchFamily="17" charset="-128"/>
              </a:rPr>
              <a:t>の支柱路面境界部以下の</a:t>
            </a:r>
            <a:br>
              <a:rPr lang="en-US" altLang="ja-JP" sz="2200" dirty="0">
                <a:highlight>
                  <a:srgbClr val="FFFF00"/>
                </a:highlight>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ja-JP" altLang="en-US" sz="2200" dirty="0">
                <a:highlight>
                  <a:srgbClr val="FFFF00"/>
                </a:highlight>
                <a:latin typeface="ＭＳ 明朝" panose="02020609040205080304" pitchFamily="17" charset="-128"/>
                <a:ea typeface="ＭＳ 明朝" panose="02020609040205080304" pitchFamily="17" charset="-128"/>
              </a:rPr>
              <a:t>変状を非破壊で検出できる新技術」</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2017</a:t>
            </a:r>
            <a:r>
              <a:rPr kumimoji="1" lang="ja-JP" altLang="en-US" sz="2200" dirty="0">
                <a:latin typeface="ＭＳ 明朝" panose="02020609040205080304" pitchFamily="17" charset="-128"/>
                <a:ea typeface="ＭＳ 明朝" panose="02020609040205080304" pitchFamily="17" charset="-128"/>
              </a:rPr>
              <a:t>年　「地中レーダ基礎講習会」教育制度の第</a:t>
            </a:r>
            <a:r>
              <a:rPr kumimoji="1" lang="en-US" altLang="ja-JP" sz="2200" dirty="0">
                <a:latin typeface="ＭＳ 明朝" panose="02020609040205080304" pitchFamily="17" charset="-128"/>
                <a:ea typeface="ＭＳ 明朝" panose="02020609040205080304" pitchFamily="17" charset="-128"/>
              </a:rPr>
              <a:t>1</a:t>
            </a:r>
            <a:r>
              <a:rPr kumimoji="1" lang="ja-JP" altLang="en-US" sz="2200" dirty="0">
                <a:latin typeface="ＭＳ 明朝" panose="02020609040205080304" pitchFamily="17" charset="-128"/>
                <a:ea typeface="ＭＳ 明朝" panose="02020609040205080304" pitchFamily="17" charset="-128"/>
              </a:rPr>
              <a:t>回講習会を開催</a:t>
            </a:r>
            <a:endParaRPr kumimoji="1" lang="en-US" altLang="ja-JP" sz="2200"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1452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09" cy="5153892"/>
          </a:xfrm>
        </p:spPr>
        <p:txBody>
          <a:bodyPr anchor="t" anchorCtr="0">
            <a:noAutofit/>
          </a:bodyPr>
          <a:lstStyle/>
          <a:p>
            <a:r>
              <a:rPr lang="en-US" altLang="ja-JP" sz="2200" dirty="0">
                <a:latin typeface="ＭＳ 明朝" panose="02020609040205080304" pitchFamily="17" charset="-128"/>
                <a:ea typeface="ＭＳ 明朝" panose="02020609040205080304" pitchFamily="17" charset="-128"/>
              </a:rPr>
              <a:t>2017</a:t>
            </a:r>
            <a:r>
              <a:rPr lang="ja-JP" altLang="en-US" sz="2200" dirty="0">
                <a:latin typeface="ＭＳ 明朝" panose="02020609040205080304" pitchFamily="17" charset="-128"/>
                <a:ea typeface="ＭＳ 明朝" panose="02020609040205080304" pitchFamily="17" charset="-128"/>
              </a:rPr>
              <a:t>年　</a:t>
            </a:r>
            <a:r>
              <a:rPr kumimoji="1" lang="ja-JP" altLang="en-US" sz="2200" dirty="0">
                <a:highlight>
                  <a:srgbClr val="FFFF00"/>
                </a:highlight>
                <a:latin typeface="ＭＳ 明朝" panose="02020609040205080304" pitchFamily="17" charset="-128"/>
                <a:ea typeface="ＭＳ 明朝" panose="02020609040205080304" pitchFamily="17" charset="-128"/>
              </a:rPr>
              <a:t>国土交通省・小規模附属物点検要領</a:t>
            </a:r>
            <a:br>
              <a:rPr lang="en-US" altLang="ja-JP" sz="2200" dirty="0">
                <a:highlight>
                  <a:srgbClr val="FFFF00"/>
                </a:highlight>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ja-JP" altLang="en-US" sz="2200" dirty="0">
                <a:highlight>
                  <a:srgbClr val="FFFF00"/>
                </a:highlight>
                <a:latin typeface="ＭＳ 明朝" panose="02020609040205080304" pitchFamily="17" charset="-128"/>
                <a:ea typeface="ＭＳ 明朝" panose="02020609040205080304" pitchFamily="17" charset="-128"/>
              </a:rPr>
              <a:t>（</a:t>
            </a:r>
            <a:r>
              <a:rPr kumimoji="1" lang="ja-JP" altLang="en-US" sz="2200" dirty="0">
                <a:highlight>
                  <a:srgbClr val="FFFF00"/>
                </a:highlight>
                <a:latin typeface="ＭＳ 明朝" panose="02020609040205080304" pitchFamily="17" charset="-128"/>
                <a:ea typeface="ＭＳ 明朝" panose="02020609040205080304" pitchFamily="17" charset="-128"/>
              </a:rPr>
              <a:t>非破壊試験を用いた調査技術も可とする内容）</a:t>
            </a:r>
            <a:endParaRPr kumimoji="1" lang="en-US" altLang="ja-JP" sz="2200" dirty="0">
              <a:highlight>
                <a:srgbClr val="FFFF00"/>
              </a:highlight>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2017</a:t>
            </a:r>
            <a:r>
              <a:rPr lang="ja-JP" altLang="en-US" sz="2200" dirty="0">
                <a:latin typeface="ＭＳ 明朝" panose="02020609040205080304" pitchFamily="17" charset="-128"/>
                <a:ea typeface="ＭＳ 明朝" panose="02020609040205080304" pitchFamily="17" charset="-128"/>
              </a:rPr>
              <a:t>年　機材委員会の新設</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2018</a:t>
            </a:r>
            <a:r>
              <a:rPr lang="ja-JP" altLang="en-US" sz="2200" dirty="0">
                <a:latin typeface="ＭＳ 明朝" panose="02020609040205080304" pitchFamily="17" charset="-128"/>
                <a:ea typeface="ＭＳ 明朝" panose="02020609040205080304" pitchFamily="17" charset="-128"/>
              </a:rPr>
              <a:t>年　近畿・中部支部の設立（近畿支部と中部支部が合併）</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「附属物スクリーニング調査技術者」資格制度の継続教育を開始</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「超音波根入れ長測定技術者（上級）」資格制度の創設</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「超音波根入れ長測定技術者」向けハンドブックの発行</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2020</a:t>
            </a:r>
            <a:r>
              <a:rPr lang="ja-JP" altLang="en-US" sz="2200" dirty="0">
                <a:latin typeface="ＭＳ 明朝" panose="02020609040205080304" pitchFamily="17" charset="-128"/>
                <a:ea typeface="ＭＳ 明朝" panose="02020609040205080304" pitchFamily="17" charset="-128"/>
              </a:rPr>
              <a:t>年　「付属物スクリーニング調査技術者」資格制度の継続教育に</a:t>
            </a:r>
            <a:br>
              <a:rPr lang="en-US" altLang="ja-JP" sz="2200" dirty="0">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en-US" altLang="ja-JP" sz="2200" dirty="0">
                <a:latin typeface="ＭＳ 明朝" panose="02020609040205080304" pitchFamily="17" charset="-128"/>
                <a:ea typeface="ＭＳ 明朝" panose="02020609040205080304" pitchFamily="17" charset="-128"/>
              </a:rPr>
              <a:t>e-</a:t>
            </a:r>
            <a:r>
              <a:rPr lang="ja-JP" altLang="en-US" sz="2200" dirty="0">
                <a:latin typeface="ＭＳ 明朝" panose="02020609040205080304" pitchFamily="17" charset="-128"/>
                <a:ea typeface="ＭＳ 明朝" panose="02020609040205080304" pitchFamily="17" charset="-128"/>
              </a:rPr>
              <a:t>ラーニングを導入</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2021</a:t>
            </a:r>
            <a:r>
              <a:rPr lang="ja-JP" altLang="en-US" sz="2200" dirty="0">
                <a:latin typeface="ＭＳ 明朝" panose="02020609040205080304" pitchFamily="17" charset="-128"/>
                <a:ea typeface="ＭＳ 明朝" panose="02020609040205080304" pitchFamily="17" charset="-128"/>
              </a:rPr>
              <a:t>年　試験フィールドの規模拡大</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6584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３．主な活動</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59037"/>
          </a:xfrm>
        </p:spPr>
        <p:txBody>
          <a:bodyPr anchor="t">
            <a:normAutofit fontScale="92500" lnSpcReduction="20000"/>
          </a:bodyPr>
          <a:lstStyle/>
          <a:p>
            <a:r>
              <a:rPr kumimoji="1" lang="ja-JP" altLang="en-US" dirty="0">
                <a:latin typeface="ＭＳ 明朝" panose="02020609040205080304" pitchFamily="17" charset="-128"/>
                <a:ea typeface="ＭＳ 明朝" panose="02020609040205080304" pitchFamily="17" charset="-128"/>
              </a:rPr>
              <a:t>測定装置の認定</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 ３－１</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技術講習会の実施</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３－２</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新しい技術の検証と紹介</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３－３</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３－４</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技術シンポジウムの開催</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３－５</a:t>
            </a:r>
            <a:endParaRPr kumimoji="1" lang="ja-JP" altLang="en-US" dirty="0">
              <a:latin typeface="ＭＳ 明朝" panose="02020609040205080304" pitchFamily="17" charset="-128"/>
              <a:ea typeface="ＭＳ 明朝" panose="02020609040205080304" pitchFamily="17" charset="-128"/>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52" y="1504582"/>
            <a:ext cx="5799272" cy="4354526"/>
          </a:xfrm>
          <a:prstGeom prst="rect">
            <a:avLst/>
          </a:prstGeom>
          <a:noFill/>
          <a:ln w="12700">
            <a:solidFill>
              <a:srgbClr val="000000"/>
            </a:solidFill>
            <a:miter lim="800000"/>
            <a:headEnd/>
            <a:tailEnd/>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5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1484005"/>
          </a:xfrm>
        </p:spPr>
        <p:txBody>
          <a:bodyPr anchor="t"/>
          <a:lstStyle/>
          <a:p>
            <a:r>
              <a:rPr kumimoji="1" lang="ja-JP" altLang="en-US" sz="2800" dirty="0">
                <a:latin typeface="ＭＳ 明朝" panose="02020609040205080304" pitchFamily="17" charset="-128"/>
                <a:ea typeface="ＭＳ 明朝" panose="02020609040205080304" pitchFamily="17" charset="-128"/>
              </a:rPr>
              <a:t>認定に対する</a:t>
            </a:r>
            <a:r>
              <a:rPr lang="ja-JP" altLang="en-US" sz="2800" dirty="0">
                <a:latin typeface="ＭＳ 明朝" panose="02020609040205080304" pitchFamily="17" charset="-128"/>
                <a:ea typeface="ＭＳ 明朝" panose="02020609040205080304" pitchFamily="17" charset="-128"/>
              </a:rPr>
              <a:t>基本的な考え方</a:t>
            </a:r>
            <a:br>
              <a:rPr lang="en-US" altLang="ja-JP" dirty="0">
                <a:latin typeface="ＭＳ 明朝" panose="02020609040205080304" pitchFamily="17" charset="-128"/>
                <a:ea typeface="ＭＳ 明朝" panose="02020609040205080304" pitchFamily="17" charset="-128"/>
              </a:rPr>
            </a:br>
            <a:endParaRPr lang="en-US" altLang="ja-JP" sz="2800" b="1" dirty="0">
              <a:latin typeface="ＭＳ 明朝" panose="02020609040205080304" pitchFamily="17" charset="-128"/>
              <a:ea typeface="ＭＳ 明朝" panose="02020609040205080304" pitchFamily="17" charset="-128"/>
            </a:endParaRPr>
          </a:p>
        </p:txBody>
      </p:sp>
      <p:sp>
        <p:nvSpPr>
          <p:cNvPr id="4" name="テキスト ボックス 3"/>
          <p:cNvSpPr txBox="1"/>
          <p:nvPr/>
        </p:nvSpPr>
        <p:spPr>
          <a:xfrm>
            <a:off x="5161396" y="6281468"/>
            <a:ext cx="3996565" cy="400110"/>
          </a:xfrm>
          <a:prstGeom prst="rect">
            <a:avLst/>
          </a:prstGeom>
          <a:noFill/>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（認定装置</a:t>
            </a:r>
            <a:r>
              <a:rPr lang="en-US" altLang="ja-JP" sz="2000" b="1" dirty="0">
                <a:latin typeface="ＭＳ 明朝" panose="02020609040205080304" pitchFamily="17" charset="-128"/>
                <a:ea typeface="ＭＳ 明朝" panose="02020609040205080304" pitchFamily="17" charset="-128"/>
              </a:rPr>
              <a:t>NST-2</a:t>
            </a:r>
            <a:r>
              <a:rPr lang="ja-JP" altLang="en-US" sz="2000" b="1" dirty="0">
                <a:latin typeface="ＭＳ 明朝" panose="02020609040205080304" pitchFamily="17" charset="-128"/>
                <a:ea typeface="ＭＳ 明朝" panose="02020609040205080304" pitchFamily="17" charset="-128"/>
              </a:rPr>
              <a:t>・測定時画面）</a:t>
            </a:r>
            <a:endParaRPr lang="en-US" altLang="ja-JP" sz="2000" b="1" dirty="0">
              <a:latin typeface="ＭＳ 明朝" panose="02020609040205080304" pitchFamily="17" charset="-128"/>
              <a:ea typeface="ＭＳ 明朝" panose="02020609040205080304" pitchFamily="17" charset="-128"/>
            </a:endParaRPr>
          </a:p>
        </p:txBody>
      </p:sp>
      <p:pic>
        <p:nvPicPr>
          <p:cNvPr id="5" name="図 8"/>
          <p:cNvPicPr>
            <a:picLocks noChangeAspect="1"/>
          </p:cNvPicPr>
          <p:nvPr/>
        </p:nvPicPr>
        <p:blipFill rotWithShape="1">
          <a:blip r:embed="rId2">
            <a:extLst>
              <a:ext uri="{28A0092B-C50C-407E-A947-70E740481C1C}">
                <a14:useLocalDpi xmlns:a14="http://schemas.microsoft.com/office/drawing/2010/main" val="0"/>
              </a:ext>
            </a:extLst>
          </a:blip>
          <a:srcRect t="3136" b="1513"/>
          <a:stretch/>
        </p:blipFill>
        <p:spPr bwMode="auto">
          <a:xfrm>
            <a:off x="5161396" y="2734916"/>
            <a:ext cx="6810560" cy="3546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572490" y="2119424"/>
            <a:ext cx="6161519" cy="1667764"/>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・測定に立会う方にも分かりやすい表記</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・測定精度</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・データの改ざん対策</a:t>
            </a:r>
            <a:endParaRPr lang="en-US" altLang="ja-JP" sz="24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973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018432" cy="2126673"/>
          </a:xfrm>
        </p:spPr>
        <p:txBody>
          <a:bodyPr anchor="t">
            <a:normAutofit/>
          </a:bodyPr>
          <a:lstStyle/>
          <a:p>
            <a:r>
              <a:rPr kumimoji="1" lang="ja-JP" altLang="en-US" dirty="0">
                <a:latin typeface="ＭＳ 明朝" panose="02020609040205080304" pitchFamily="17" charset="-128"/>
                <a:ea typeface="ＭＳ 明朝" panose="02020609040205080304" pitchFamily="17" charset="-128"/>
              </a:rPr>
              <a:t>認定装置の紹介</a:t>
            </a:r>
            <a:br>
              <a:rPr kumimoji="1" lang="en-US" altLang="ja-JP" dirty="0">
                <a:latin typeface="ＭＳ 明朝" panose="02020609040205080304" pitchFamily="17" charset="-128"/>
                <a:ea typeface="ＭＳ 明朝" panose="02020609040205080304" pitchFamily="17" charset="-128"/>
              </a:rPr>
            </a:b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a:t>
            </a:r>
            <a:r>
              <a:rPr lang="ja-JP" altLang="en-US" dirty="0">
                <a:latin typeface="ＭＳ 明朝" panose="02020609040205080304" pitchFamily="17" charset="-128"/>
                <a:ea typeface="ＭＳ 明朝" panose="02020609040205080304" pitchFamily="17" charset="-128"/>
              </a:rPr>
              <a:t>根入れ長測定の測定装置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a:t>
            </a:r>
            <a:r>
              <a:rPr lang="zh-TW" altLang="en-US" dirty="0">
                <a:latin typeface="ＭＳ 明朝" panose="02020609040205080304" pitchFamily="17" charset="-128"/>
                <a:ea typeface="ＭＳ 明朝" panose="02020609040205080304" pitchFamily="17" charset="-128"/>
              </a:rPr>
              <a:t>防護柵等支柱</a:t>
            </a:r>
            <a:r>
              <a:rPr lang="ja-JP" altLang="en-US" dirty="0">
                <a:latin typeface="ＭＳ 明朝" panose="02020609040205080304" pitchFamily="17" charset="-128"/>
                <a:ea typeface="ＭＳ 明朝" panose="02020609040205080304" pitchFamily="17" charset="-128"/>
              </a:rPr>
              <a:t>・地山補強鉄筋（ロックボルト等）含む</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538" b="23349"/>
          <a:stretch/>
        </p:blipFill>
        <p:spPr>
          <a:xfrm>
            <a:off x="7064636" y="3428999"/>
            <a:ext cx="2317143" cy="1840632"/>
          </a:xfrm>
          <a:prstGeom prst="rect">
            <a:avLst/>
          </a:prstGeom>
          <a:ln>
            <a:solidFill>
              <a:schemeClr val="tx1"/>
            </a:solidFill>
          </a:ln>
          <a:effectLst>
            <a:outerShdw blurRad="50800" dist="38100" dir="2700000" algn="tl" rotWithShape="0">
              <a:prstClr val="black">
                <a:alpha val="40000"/>
              </a:prstClr>
            </a:outerShdw>
          </a:effectLst>
        </p:spPr>
      </p:pic>
      <p:pic>
        <p:nvPicPr>
          <p:cNvPr id="7" name="コンテンツ プレースホルダー 7"/>
          <p:cNvPicPr>
            <a:picLocks noChangeAspect="1"/>
          </p:cNvPicPr>
          <p:nvPr/>
        </p:nvPicPr>
        <p:blipFill rotWithShape="1">
          <a:blip r:embed="rId4" cstate="print">
            <a:extLst>
              <a:ext uri="{28A0092B-C50C-407E-A947-70E740481C1C}">
                <a14:useLocalDpi xmlns:a14="http://schemas.microsoft.com/office/drawing/2010/main" val="0"/>
              </a:ext>
            </a:extLst>
          </a:blip>
          <a:srcRect t="13510" r="9119"/>
          <a:stretch/>
        </p:blipFill>
        <p:spPr>
          <a:xfrm>
            <a:off x="2400788" y="3428999"/>
            <a:ext cx="2317142" cy="1840632"/>
          </a:xfrm>
          <a:prstGeom prst="rect">
            <a:avLst/>
          </a:prstGeom>
          <a:ln>
            <a:solidFill>
              <a:schemeClr val="tx1"/>
            </a:solidFill>
          </a:ln>
          <a:effectLst>
            <a:outerShdw blurRad="50800" dist="38100" dir="2700000" algn="tl" rotWithShape="0">
              <a:prstClr val="black">
                <a:alpha val="40000"/>
              </a:prstClr>
            </a:outerShdw>
          </a:effectLst>
        </p:spPr>
      </p:pic>
      <p:sp>
        <p:nvSpPr>
          <p:cNvPr id="6" name="コンテンツ プレースホルダー 2">
            <a:extLst>
              <a:ext uri="{FF2B5EF4-FFF2-40B4-BE49-F238E27FC236}">
                <a16:creationId xmlns:a16="http://schemas.microsoft.com/office/drawing/2014/main" id="{74F009E0-A049-4CA5-B726-1401B967DBC1}"/>
              </a:ext>
            </a:extLst>
          </p:cNvPr>
          <p:cNvSpPr txBox="1">
            <a:spLocks/>
          </p:cNvSpPr>
          <p:nvPr/>
        </p:nvSpPr>
        <p:spPr>
          <a:xfrm>
            <a:off x="2263224" y="5269633"/>
            <a:ext cx="4663849" cy="11865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NST-2</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ジオファイブ社製</a:t>
            </a: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KT-060039-VE 】</a:t>
            </a:r>
          </a:p>
        </p:txBody>
      </p:sp>
      <p:sp>
        <p:nvSpPr>
          <p:cNvPr id="5" name="コンテンツ プレースホルダー 2">
            <a:extLst>
              <a:ext uri="{FF2B5EF4-FFF2-40B4-BE49-F238E27FC236}">
                <a16:creationId xmlns:a16="http://schemas.microsoft.com/office/drawing/2014/main" id="{FA12C20D-B5E6-4F7A-9B5B-9B0FF6437B6E}"/>
              </a:ext>
            </a:extLst>
          </p:cNvPr>
          <p:cNvSpPr txBox="1">
            <a:spLocks/>
          </p:cNvSpPr>
          <p:nvPr/>
        </p:nvSpPr>
        <p:spPr>
          <a:xfrm>
            <a:off x="6927073" y="5269632"/>
            <a:ext cx="4663849" cy="11865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JTM-10</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エム・ケー開発社製</a:t>
            </a:r>
            <a:endParaRPr lang="en-US" altLang="ja-JP" dirty="0">
              <a:latin typeface="ＭＳ 明朝" panose="02020609040205080304" pitchFamily="17" charset="-128"/>
              <a:ea typeface="ＭＳ 明朝" panose="02020609040205080304" pitchFamily="17" charset="-128"/>
            </a:endParaRP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CB-110028-VR</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206777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6375</TotalTime>
  <Words>2978</Words>
  <Application>Microsoft Office PowerPoint</Application>
  <PresentationFormat>ワイド画面</PresentationFormat>
  <Paragraphs>298</Paragraphs>
  <Slides>41</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HGS明朝B</vt:lpstr>
      <vt:lpstr>ＭＳ 明朝</vt:lpstr>
      <vt:lpstr>Arial</vt:lpstr>
      <vt:lpstr>Arial Rounded MT Bold</vt:lpstr>
      <vt:lpstr>Calibri</vt:lpstr>
      <vt:lpstr>Century</vt:lpstr>
      <vt:lpstr>Corbel</vt:lpstr>
      <vt:lpstr>視差</vt:lpstr>
      <vt:lpstr>ＥＩＴＡＣのご案内</vt:lpstr>
      <vt:lpstr>はじめに</vt:lpstr>
      <vt:lpstr>１．協会の目的</vt:lpstr>
      <vt:lpstr>２．沿革</vt:lpstr>
      <vt:lpstr>２．沿革</vt:lpstr>
      <vt:lpstr>２．沿革</vt:lpstr>
      <vt:lpstr>３．主な活動</vt:lpstr>
      <vt:lpstr>３－１．測定装置の認定</vt:lpstr>
      <vt:lpstr>３－１．測定装置の認定</vt:lpstr>
      <vt:lpstr>３－２．技術講習会の実施</vt:lpstr>
      <vt:lpstr>３－２．技術講習会の実施 　　　　超音波根入れ長測定技術【施工管理方法の沿革】</vt:lpstr>
      <vt:lpstr>３－２．技術講習会の実施 　　　　　　　　　　【超音波根入れ長測定技術】</vt:lpstr>
      <vt:lpstr>３－２．技術講習会の実施 　　　　　　　　　　【超音波根入れ長測定技術】</vt:lpstr>
      <vt:lpstr>３－２．技術講習会の実施 　　　　　　　　　　【超音波根入れ長測定技術】</vt:lpstr>
      <vt:lpstr>３－２．技術講習会の実施</vt:lpstr>
      <vt:lpstr>３－２．技術講習会の実施【上級技術者】</vt:lpstr>
      <vt:lpstr>３－２．技術講習会の実施 　　　　　　【道路附属物腐食健全度調査技術の沿革】</vt:lpstr>
      <vt:lpstr>３－２．技術講習会の実施 　　　　　　　　　【附属物スクリーニング調査技術】</vt:lpstr>
      <vt:lpstr>３－２．技術講習会の実施 　　　　　　　　　【附属物スクリーニング調査技術】</vt:lpstr>
      <vt:lpstr>３－２．技術講習会の実施</vt:lpstr>
      <vt:lpstr>３－２．技術講習会の実施 　　　　　　　【地中レーダ探査技術に求められるもの】</vt:lpstr>
      <vt:lpstr>３－２．技術講習会の実施 　　　　　　　　　　　　　【地中レーダ探査技術】</vt:lpstr>
      <vt:lpstr>３－２．技術講習会の実施 　　　　　　　　　　　　　【地中レーダ探査技術】</vt:lpstr>
      <vt:lpstr>３－２．技術講習会の実施</vt:lpstr>
      <vt:lpstr>３－２．認定技術者の活用</vt:lpstr>
      <vt:lpstr>３－３．新しい技術の検証と紹介</vt:lpstr>
      <vt:lpstr>３－３．新しい技術の検証と紹介</vt:lpstr>
      <vt:lpstr>３－３．新しい技術の検証と紹介</vt:lpstr>
      <vt:lpstr>３－３．新しい技術の検証と紹介</vt:lpstr>
      <vt:lpstr>３－３．新しい技術の検証と紹介</vt:lpstr>
      <vt:lpstr>３－４．広報活動</vt:lpstr>
      <vt:lpstr>３－４．広報活動</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ＥＩＴＡＣのご案内</dc:title>
  <dc:creator>admin EITAC</dc:creator>
  <cp:lastModifiedBy>Masahiro Y</cp:lastModifiedBy>
  <cp:revision>264</cp:revision>
  <cp:lastPrinted>2017-03-20T00:26:47Z</cp:lastPrinted>
  <dcterms:created xsi:type="dcterms:W3CDTF">2015-10-12T14:57:13Z</dcterms:created>
  <dcterms:modified xsi:type="dcterms:W3CDTF">2024-12-19T17:40:05Z</dcterms:modified>
</cp:coreProperties>
</file>