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42"/>
  </p:notesMasterIdLst>
  <p:handoutMasterIdLst>
    <p:handoutMasterId r:id="rId43"/>
  </p:handoutMasterIdLst>
  <p:sldIdLst>
    <p:sldId id="256" r:id="rId2"/>
    <p:sldId id="285" r:id="rId3"/>
    <p:sldId id="257" r:id="rId4"/>
    <p:sldId id="304" r:id="rId5"/>
    <p:sldId id="258" r:id="rId6"/>
    <p:sldId id="305" r:id="rId7"/>
    <p:sldId id="259" r:id="rId8"/>
    <p:sldId id="261" r:id="rId9"/>
    <p:sldId id="287" r:id="rId10"/>
    <p:sldId id="260" r:id="rId11"/>
    <p:sldId id="267" r:id="rId12"/>
    <p:sldId id="288" r:id="rId13"/>
    <p:sldId id="295" r:id="rId14"/>
    <p:sldId id="296" r:id="rId15"/>
    <p:sldId id="265" r:id="rId16"/>
    <p:sldId id="300" r:id="rId17"/>
    <p:sldId id="271" r:id="rId18"/>
    <p:sldId id="282" r:id="rId19"/>
    <p:sldId id="297" r:id="rId20"/>
    <p:sldId id="301" r:id="rId21"/>
    <p:sldId id="293" r:id="rId22"/>
    <p:sldId id="302" r:id="rId23"/>
    <p:sldId id="298" r:id="rId24"/>
    <p:sldId id="294" r:id="rId25"/>
    <p:sldId id="303" r:id="rId26"/>
    <p:sldId id="273" r:id="rId27"/>
    <p:sldId id="281" r:id="rId28"/>
    <p:sldId id="270" r:id="rId29"/>
    <p:sldId id="299" r:id="rId30"/>
    <p:sldId id="284" r:id="rId31"/>
    <p:sldId id="290" r:id="rId32"/>
    <p:sldId id="291" r:id="rId33"/>
    <p:sldId id="264" r:id="rId34"/>
    <p:sldId id="277" r:id="rId35"/>
    <p:sldId id="280" r:id="rId36"/>
    <p:sldId id="279" r:id="rId37"/>
    <p:sldId id="278" r:id="rId38"/>
    <p:sldId id="274" r:id="rId39"/>
    <p:sldId id="289" r:id="rId40"/>
    <p:sldId id="286" r:id="rId41"/>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66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56" autoAdjust="0"/>
    <p:restoredTop sz="94660"/>
  </p:normalViewPr>
  <p:slideViewPr>
    <p:cSldViewPr snapToGrid="0">
      <p:cViewPr varScale="1">
        <p:scale>
          <a:sx n="113" d="100"/>
          <a:sy n="113"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247" cy="498328"/>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826" y="0"/>
            <a:ext cx="2946246" cy="498328"/>
          </a:xfrm>
          <a:prstGeom prst="rect">
            <a:avLst/>
          </a:prstGeom>
        </p:spPr>
        <p:txBody>
          <a:bodyPr vert="horz" lIns="92108" tIns="46054" rIns="92108" bIns="46054" rtlCol="0"/>
          <a:lstStyle>
            <a:lvl1pPr algn="r">
              <a:defRPr sz="1200"/>
            </a:lvl1pPr>
          </a:lstStyle>
          <a:p>
            <a:fld id="{20D6D3F2-ED90-4CB4-860A-C46065912C2E}" type="datetimeFigureOut">
              <a:rPr kumimoji="1" lang="ja-JP" altLang="en-US" smtClean="0"/>
              <a:t>2024/8/5</a:t>
            </a:fld>
            <a:endParaRPr kumimoji="1" lang="ja-JP" altLang="en-US"/>
          </a:p>
        </p:txBody>
      </p:sp>
      <p:sp>
        <p:nvSpPr>
          <p:cNvPr id="4" name="フッター プレースホルダー 3"/>
          <p:cNvSpPr>
            <a:spLocks noGrp="1"/>
          </p:cNvSpPr>
          <p:nvPr>
            <p:ph type="ftr" sz="quarter" idx="2"/>
          </p:nvPr>
        </p:nvSpPr>
        <p:spPr>
          <a:xfrm>
            <a:off x="0" y="9428310"/>
            <a:ext cx="2946247" cy="498328"/>
          </a:xfrm>
          <a:prstGeom prst="rect">
            <a:avLst/>
          </a:prstGeom>
        </p:spPr>
        <p:txBody>
          <a:bodyPr vert="horz" lIns="92108" tIns="46054" rIns="92108" bIns="4605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826" y="9428310"/>
            <a:ext cx="2946246" cy="498328"/>
          </a:xfrm>
          <a:prstGeom prst="rect">
            <a:avLst/>
          </a:prstGeom>
        </p:spPr>
        <p:txBody>
          <a:bodyPr vert="horz" lIns="92108" tIns="46054" rIns="92108" bIns="46054" rtlCol="0" anchor="b"/>
          <a:lstStyle>
            <a:lvl1pPr algn="r">
              <a:defRPr sz="1200"/>
            </a:lvl1pPr>
          </a:lstStyle>
          <a:p>
            <a:fld id="{F86B182B-8E51-4EE2-80D4-F59B4B25D35E}" type="slidenum">
              <a:rPr kumimoji="1" lang="ja-JP" altLang="en-US" smtClean="0"/>
              <a:t>‹#›</a:t>
            </a:fld>
            <a:endParaRPr kumimoji="1" lang="ja-JP" altLang="en-US"/>
          </a:p>
        </p:txBody>
      </p:sp>
    </p:spTree>
    <p:extLst>
      <p:ext uri="{BB962C8B-B14F-4D97-AF65-F5344CB8AC3E}">
        <p14:creationId xmlns:p14="http://schemas.microsoft.com/office/powerpoint/2010/main" val="3513205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2" y="0"/>
            <a:ext cx="2945660" cy="498056"/>
          </a:xfrm>
          <a:prstGeom prst="rect">
            <a:avLst/>
          </a:prstGeom>
        </p:spPr>
        <p:txBody>
          <a:bodyPr vert="horz" lIns="92108" tIns="46054" rIns="92108" bIns="46054" rtlCol="0"/>
          <a:lstStyle>
            <a:lvl1pPr algn="r">
              <a:defRPr sz="1200"/>
            </a:lvl1pPr>
          </a:lstStyle>
          <a:p>
            <a:fld id="{4C66E1CB-8155-4751-9B32-40B5489199DF}" type="datetimeFigureOut">
              <a:rPr kumimoji="1" lang="ja-JP" altLang="en-US" smtClean="0"/>
              <a:t>2024/8/5</a:t>
            </a:fld>
            <a:endParaRPr kumimoji="1" lang="ja-JP" altLang="en-US"/>
          </a:p>
        </p:txBody>
      </p:sp>
      <p:sp>
        <p:nvSpPr>
          <p:cNvPr id="4" name="スライド イメージ プレースホルダー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08" tIns="46054" rIns="92108" bIns="46054"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vl1pPr>
          </a:lstStyle>
          <a:p>
            <a:fld id="{E91561DC-4B5D-4A1A-9FA3-C1837325AB96}" type="slidenum">
              <a:rPr kumimoji="1" lang="ja-JP" altLang="en-US" smtClean="0"/>
              <a:t>‹#›</a:t>
            </a:fld>
            <a:endParaRPr kumimoji="1" lang="ja-JP" altLang="en-US"/>
          </a:p>
        </p:txBody>
      </p:sp>
    </p:spTree>
    <p:extLst>
      <p:ext uri="{BB962C8B-B14F-4D97-AF65-F5344CB8AC3E}">
        <p14:creationId xmlns:p14="http://schemas.microsoft.com/office/powerpoint/2010/main" val="20521905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91561DC-4B5D-4A1A-9FA3-C1837325AB96}" type="slidenum">
              <a:rPr kumimoji="1" lang="ja-JP" altLang="en-US" smtClean="0"/>
              <a:t>1</a:t>
            </a:fld>
            <a:endParaRPr kumimoji="1" lang="ja-JP" altLang="en-US"/>
          </a:p>
        </p:txBody>
      </p:sp>
    </p:spTree>
    <p:extLst>
      <p:ext uri="{BB962C8B-B14F-4D97-AF65-F5344CB8AC3E}">
        <p14:creationId xmlns:p14="http://schemas.microsoft.com/office/powerpoint/2010/main" val="3058751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91561DC-4B5D-4A1A-9FA3-C1837325AB96}" type="slidenum">
              <a:rPr kumimoji="1" lang="ja-JP" altLang="en-US" smtClean="0"/>
              <a:t>9</a:t>
            </a:fld>
            <a:endParaRPr kumimoji="1" lang="ja-JP" altLang="en-US"/>
          </a:p>
        </p:txBody>
      </p:sp>
    </p:spTree>
    <p:extLst>
      <p:ext uri="{BB962C8B-B14F-4D97-AF65-F5344CB8AC3E}">
        <p14:creationId xmlns:p14="http://schemas.microsoft.com/office/powerpoint/2010/main" val="3690855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91561DC-4B5D-4A1A-9FA3-C1837325AB96}" type="slidenum">
              <a:rPr kumimoji="1" lang="ja-JP" altLang="en-US" smtClean="0"/>
              <a:t>40</a:t>
            </a:fld>
            <a:endParaRPr kumimoji="1" lang="ja-JP" altLang="en-US"/>
          </a:p>
        </p:txBody>
      </p:sp>
    </p:spTree>
    <p:extLst>
      <p:ext uri="{BB962C8B-B14F-4D97-AF65-F5344CB8AC3E}">
        <p14:creationId xmlns:p14="http://schemas.microsoft.com/office/powerpoint/2010/main" val="1897615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a:xfrm>
            <a:off x="5332412" y="5883275"/>
            <a:ext cx="4324044" cy="365125"/>
          </a:xfrm>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81729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F5790D-3D8A-4AAF-8007-8E9A0D2D57F8}" type="datetimeFigureOut">
              <a:rPr kumimoji="1" lang="ja-JP" altLang="en-US" smtClean="0"/>
              <a:t>2024/8/5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62210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2059908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968792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3000774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2330820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1103720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3790432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1024975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0951856" y="5867131"/>
            <a:ext cx="551167" cy="365125"/>
          </a:xfrm>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1687358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260570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8F5790D-3D8A-4AAF-8007-8E9A0D2D57F8}" type="datetimeFigureOut">
              <a:rPr kumimoji="1" lang="ja-JP" altLang="en-US" smtClean="0"/>
              <a:t>2024/8/5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397652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8F5790D-3D8A-4AAF-8007-8E9A0D2D57F8}" type="datetimeFigureOut">
              <a:rPr kumimoji="1" lang="ja-JP" altLang="en-US" smtClean="0"/>
              <a:t>2024/8/5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286113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8F5790D-3D8A-4AAF-8007-8E9A0D2D57F8}" type="datetimeFigureOut">
              <a:rPr kumimoji="1" lang="ja-JP" altLang="en-US" smtClean="0"/>
              <a:t>2024/8/5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3677032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F5790D-3D8A-4AAF-8007-8E9A0D2D57F8}" type="datetimeFigureOut">
              <a:rPr kumimoji="1" lang="ja-JP" altLang="en-US" smtClean="0"/>
              <a:t>2024/8/5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268714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F5790D-3D8A-4AAF-8007-8E9A0D2D57F8}" type="datetimeFigureOut">
              <a:rPr kumimoji="1" lang="ja-JP" altLang="en-US" smtClean="0"/>
              <a:t>2024/8/5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111816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F5790D-3D8A-4AAF-8007-8E9A0D2D57F8}" type="datetimeFigureOut">
              <a:rPr kumimoji="1" lang="ja-JP" altLang="en-US" smtClean="0"/>
              <a:t>2024/8/5</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134758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8F5790D-3D8A-4AAF-8007-8E9A0D2D57F8}" type="datetimeFigureOut">
              <a:rPr kumimoji="1" lang="ja-JP" altLang="en-US" smtClean="0"/>
              <a:t>2024/8/5</a:t>
            </a:fld>
            <a:endParaRPr kumimoji="1" lang="ja-JP" alt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323194782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ctr" defTabSz="457200" rtl="0" eaLnBrk="1" latinLnBrk="0" hangingPunct="1">
        <a:spcBef>
          <a:spcPct val="0"/>
        </a:spcBef>
        <a:buNone/>
        <a:defRPr kumimoji="1" sz="4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69474" y="1565563"/>
            <a:ext cx="10076004" cy="1322340"/>
          </a:xfrm>
        </p:spPr>
        <p:txBody>
          <a:bodyPr/>
          <a:lstStyle/>
          <a:p>
            <a:pPr algn="ctr"/>
            <a:r>
              <a:rPr lang="ja-JP" altLang="en-US" dirty="0">
                <a:latin typeface="ＭＳ 明朝" panose="02020609040205080304" pitchFamily="17" charset="-128"/>
                <a:ea typeface="ＭＳ 明朝" panose="02020609040205080304" pitchFamily="17" charset="-128"/>
              </a:rPr>
              <a:t>ＥＩＴＡＣのご案内</a:t>
            </a:r>
            <a:endParaRPr kumimoji="1" lang="ja-JP" altLang="en-US" dirty="0">
              <a:latin typeface="ＭＳ 明朝" panose="02020609040205080304" pitchFamily="17" charset="-128"/>
              <a:ea typeface="ＭＳ 明朝" panose="02020609040205080304" pitchFamily="17" charset="-128"/>
            </a:endParaRPr>
          </a:p>
        </p:txBody>
      </p:sp>
      <p:sp>
        <p:nvSpPr>
          <p:cNvPr id="3" name="サブタイトル 2"/>
          <p:cNvSpPr>
            <a:spLocks noGrp="1"/>
          </p:cNvSpPr>
          <p:nvPr>
            <p:ph type="subTitle" idx="1"/>
          </p:nvPr>
        </p:nvSpPr>
        <p:spPr>
          <a:xfrm>
            <a:off x="6806243" y="4684143"/>
            <a:ext cx="5055078" cy="846006"/>
          </a:xfrm>
        </p:spPr>
        <p:txBody>
          <a:bodyPr>
            <a:normAutofit fontScale="92500" lnSpcReduction="10000"/>
          </a:bodyPr>
          <a:lstStyle/>
          <a:p>
            <a:pPr algn="ctr"/>
            <a:r>
              <a:rPr lang="en-US" altLang="ja-JP" sz="1800" dirty="0">
                <a:latin typeface="HGS明朝B" panose="02020800000000000000" pitchFamily="18" charset="-128"/>
                <a:ea typeface="HGS明朝B" panose="02020800000000000000" pitchFamily="18" charset="-128"/>
              </a:rPr>
              <a:t>Elastic </a:t>
            </a:r>
            <a:r>
              <a:rPr lang="ja-JP" altLang="en-US" sz="1800" dirty="0">
                <a:latin typeface="HGS明朝B" panose="02020800000000000000" pitchFamily="18" charset="-128"/>
                <a:ea typeface="HGS明朝B" panose="02020800000000000000" pitchFamily="18" charset="-128"/>
              </a:rPr>
              <a:t> </a:t>
            </a:r>
            <a:r>
              <a:rPr lang="en-US" altLang="ja-JP" sz="1800" dirty="0">
                <a:latin typeface="HGS明朝B" panose="02020800000000000000" pitchFamily="18" charset="-128"/>
                <a:ea typeface="HGS明朝B" panose="02020800000000000000" pitchFamily="18" charset="-128"/>
              </a:rPr>
              <a:t>wave</a:t>
            </a:r>
            <a:r>
              <a:rPr lang="ja-JP" altLang="en-US" sz="1800" dirty="0">
                <a:latin typeface="HGS明朝B" panose="02020800000000000000" pitchFamily="18" charset="-128"/>
                <a:ea typeface="HGS明朝B" panose="02020800000000000000" pitchFamily="18" charset="-128"/>
              </a:rPr>
              <a:t> </a:t>
            </a:r>
            <a:r>
              <a:rPr lang="en-US" altLang="ja-JP" sz="1800" dirty="0">
                <a:latin typeface="HGS明朝B" panose="02020800000000000000" pitchFamily="18" charset="-128"/>
                <a:ea typeface="HGS明朝B" panose="02020800000000000000" pitchFamily="18" charset="-128"/>
              </a:rPr>
              <a:t> Inspection</a:t>
            </a:r>
            <a:r>
              <a:rPr lang="ja-JP" altLang="en-US" sz="1800" dirty="0">
                <a:latin typeface="HGS明朝B" panose="02020800000000000000" pitchFamily="18" charset="-128"/>
                <a:ea typeface="HGS明朝B" panose="02020800000000000000" pitchFamily="18" charset="-128"/>
              </a:rPr>
              <a:t> </a:t>
            </a:r>
            <a:r>
              <a:rPr lang="en-US" altLang="ja-JP" sz="1800" dirty="0">
                <a:latin typeface="HGS明朝B" panose="02020800000000000000" pitchFamily="18" charset="-128"/>
                <a:ea typeface="HGS明朝B" panose="02020800000000000000" pitchFamily="18" charset="-128"/>
              </a:rPr>
              <a:t> Technology</a:t>
            </a:r>
            <a:r>
              <a:rPr lang="ja-JP" altLang="en-US" sz="1800" dirty="0">
                <a:latin typeface="HGS明朝B" panose="02020800000000000000" pitchFamily="18" charset="-128"/>
                <a:ea typeface="HGS明朝B" panose="02020800000000000000" pitchFamily="18" charset="-128"/>
              </a:rPr>
              <a:t> </a:t>
            </a:r>
            <a:r>
              <a:rPr lang="en-US" altLang="ja-JP" sz="1800" dirty="0">
                <a:latin typeface="HGS明朝B" panose="02020800000000000000" pitchFamily="18" charset="-128"/>
                <a:ea typeface="HGS明朝B" panose="02020800000000000000" pitchFamily="18" charset="-128"/>
              </a:rPr>
              <a:t> Association</a:t>
            </a:r>
          </a:p>
          <a:p>
            <a:pPr algn="ctr"/>
            <a:r>
              <a:rPr kumimoji="1" lang="ja-JP" altLang="en-US" sz="2700" dirty="0">
                <a:latin typeface="HGS明朝B" panose="02020800000000000000" pitchFamily="18" charset="-128"/>
                <a:ea typeface="HGS明朝B" panose="02020800000000000000" pitchFamily="18" charset="-128"/>
              </a:rPr>
              <a:t>一般社団法人 弾性波診断技術協会</a:t>
            </a:r>
          </a:p>
        </p:txBody>
      </p:sp>
      <p:sp>
        <p:nvSpPr>
          <p:cNvPr id="6" name="テキスト ボックス 5"/>
          <p:cNvSpPr txBox="1"/>
          <p:nvPr/>
        </p:nvSpPr>
        <p:spPr>
          <a:xfrm>
            <a:off x="4347713" y="4684143"/>
            <a:ext cx="2458529" cy="923330"/>
          </a:xfrm>
          <a:prstGeom prst="rect">
            <a:avLst/>
          </a:prstGeom>
          <a:noFill/>
        </p:spPr>
        <p:txBody>
          <a:bodyPr wrap="square" rtlCol="0">
            <a:spAutoFit/>
          </a:bodyPr>
          <a:lstStyle/>
          <a:p>
            <a:pPr algn="r"/>
            <a:r>
              <a:rPr kumimoji="1" lang="en-US" altLang="ja-JP" sz="5400" b="1" dirty="0">
                <a:solidFill>
                  <a:srgbClr val="0066CC"/>
                </a:solidFill>
                <a:latin typeface="Arial Rounded MT Bold" panose="020F0704030504030204" pitchFamily="34" charset="0"/>
              </a:rPr>
              <a:t>EITAC</a:t>
            </a:r>
            <a:endParaRPr kumimoji="1" lang="ja-JP" altLang="en-US" sz="5400" b="1" dirty="0">
              <a:solidFill>
                <a:srgbClr val="0066CC"/>
              </a:solidFill>
              <a:latin typeface="Arial Rounded MT Bold" panose="020F0704030504030204" pitchFamily="34" charset="0"/>
            </a:endParaRPr>
          </a:p>
        </p:txBody>
      </p:sp>
      <p:sp>
        <p:nvSpPr>
          <p:cNvPr id="4" name="テキスト ボックス 3"/>
          <p:cNvSpPr txBox="1"/>
          <p:nvPr/>
        </p:nvSpPr>
        <p:spPr>
          <a:xfrm>
            <a:off x="8385243" y="6038490"/>
            <a:ext cx="3476078" cy="369332"/>
          </a:xfrm>
          <a:prstGeom prst="rect">
            <a:avLst/>
          </a:prstGeom>
          <a:noFill/>
        </p:spPr>
        <p:txBody>
          <a:bodyPr wrap="square" rtlCol="0">
            <a:spAutoFit/>
          </a:bodyPr>
          <a:lstStyle/>
          <a:p>
            <a:pPr algn="r"/>
            <a:r>
              <a:rPr kumimoji="1" lang="en-US" altLang="ja-JP">
                <a:latin typeface="ＭＳ 明朝" panose="02020609040205080304" pitchFamily="17" charset="-128"/>
                <a:ea typeface="ＭＳ 明朝" panose="02020609040205080304" pitchFamily="17" charset="-128"/>
              </a:rPr>
              <a:t>R6.7.12</a:t>
            </a: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30053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下矢印吹き出し 7"/>
          <p:cNvSpPr/>
          <p:nvPr/>
        </p:nvSpPr>
        <p:spPr>
          <a:xfrm>
            <a:off x="3102495" y="2428564"/>
            <a:ext cx="7149655" cy="1717964"/>
          </a:xfrm>
          <a:prstGeom prst="downArrowCallout">
            <a:avLst/>
          </a:prstGeom>
          <a:noFill/>
          <a:ln w="38100">
            <a:solidFill>
              <a:schemeClr val="accent1">
                <a:lumMod val="75000"/>
              </a:schemeClr>
            </a:solidFill>
          </a:ln>
          <a:effectLst>
            <a:outerShdw blurRad="762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３－２．技術講習会の実施</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8"/>
            <a:ext cx="9930532" cy="870832"/>
          </a:xfrm>
        </p:spPr>
        <p:txBody>
          <a:bodyPr anchor="t">
            <a:normAutofit/>
          </a:bodyPr>
          <a:lstStyle/>
          <a:p>
            <a:pPr>
              <a:lnSpc>
                <a:spcPct val="150000"/>
              </a:lnSpc>
            </a:pPr>
            <a:r>
              <a:rPr lang="ja-JP" altLang="en-US" b="1" dirty="0">
                <a:latin typeface="ＭＳ 明朝" panose="02020609040205080304" pitchFamily="17" charset="-128"/>
                <a:ea typeface="ＭＳ 明朝" panose="02020609040205080304" pitchFamily="17" charset="-128"/>
              </a:rPr>
              <a:t>講習会の特徴</a:t>
            </a:r>
            <a:endParaRPr lang="en-US" altLang="ja-JP" dirty="0">
              <a:latin typeface="ＭＳ 明朝" panose="02020609040205080304" pitchFamily="17" charset="-128"/>
              <a:ea typeface="ＭＳ 明朝" panose="02020609040205080304" pitchFamily="17" charset="-128"/>
            </a:endParaRPr>
          </a:p>
        </p:txBody>
      </p:sp>
      <p:sp>
        <p:nvSpPr>
          <p:cNvPr id="6" name="コンテンツ プレースホルダー 2"/>
          <p:cNvSpPr txBox="1">
            <a:spLocks/>
          </p:cNvSpPr>
          <p:nvPr/>
        </p:nvSpPr>
        <p:spPr>
          <a:xfrm>
            <a:off x="3102495" y="2428564"/>
            <a:ext cx="7149656" cy="11222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ctr">
              <a:buNone/>
            </a:pPr>
            <a:r>
              <a:rPr lang="ja-JP" altLang="en-US" sz="3200" dirty="0">
                <a:latin typeface="ＭＳ 明朝" panose="02020609040205080304" pitchFamily="17" charset="-128"/>
                <a:ea typeface="ＭＳ 明朝" panose="02020609040205080304" pitchFamily="17" charset="-128"/>
              </a:rPr>
              <a:t>認定機器や調査手法に特化した講習会</a:t>
            </a:r>
            <a:endParaRPr lang="en-US" altLang="ja-JP" sz="3200" dirty="0">
              <a:latin typeface="ＭＳ 明朝" panose="02020609040205080304" pitchFamily="17" charset="-128"/>
              <a:ea typeface="ＭＳ 明朝" panose="02020609040205080304" pitchFamily="17" charset="-128"/>
            </a:endParaRPr>
          </a:p>
        </p:txBody>
      </p:sp>
      <p:sp>
        <p:nvSpPr>
          <p:cNvPr id="7" name="正方形/長方形 6"/>
          <p:cNvSpPr/>
          <p:nvPr/>
        </p:nvSpPr>
        <p:spPr>
          <a:xfrm>
            <a:off x="3102495" y="4421615"/>
            <a:ext cx="7149656" cy="1384995"/>
          </a:xfrm>
          <a:prstGeom prst="rect">
            <a:avLst/>
          </a:prstGeom>
          <a:solidFill>
            <a:schemeClr val="bg1">
              <a:lumMod val="95000"/>
            </a:schemeClr>
          </a:solidFill>
          <a:ln w="34925"/>
          <a:effectLst>
            <a:outerShdw blurRad="635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nchor="ctr">
            <a:spAutoFit/>
          </a:bodyPr>
          <a:lstStyle/>
          <a:p>
            <a:pPr>
              <a:lnSpc>
                <a:spcPct val="150000"/>
              </a:lnSpc>
            </a:pPr>
            <a:r>
              <a:rPr lang="ja-JP" altLang="en-US" sz="2800" dirty="0">
                <a:latin typeface="ＭＳ 明朝" panose="02020609040205080304" pitchFamily="17" charset="-128"/>
                <a:ea typeface="ＭＳ 明朝" panose="02020609040205080304" pitchFamily="17" charset="-128"/>
              </a:rPr>
              <a:t>・理解度の高い講習会が短期間で実施可能</a:t>
            </a:r>
            <a:endParaRPr lang="en-US" altLang="ja-JP" sz="2800" dirty="0">
              <a:latin typeface="ＭＳ 明朝" panose="02020609040205080304" pitchFamily="17" charset="-128"/>
              <a:ea typeface="ＭＳ 明朝" panose="02020609040205080304" pitchFamily="17" charset="-128"/>
            </a:endParaRPr>
          </a:p>
          <a:p>
            <a:pPr>
              <a:lnSpc>
                <a:spcPct val="150000"/>
              </a:lnSpc>
            </a:pPr>
            <a:r>
              <a:rPr lang="ja-JP" altLang="en-US" sz="2800" dirty="0">
                <a:latin typeface="ＭＳ 明朝" panose="02020609040205080304" pitchFamily="17" charset="-128"/>
                <a:ea typeface="ＭＳ 明朝" panose="02020609040205080304" pitchFamily="17" charset="-128"/>
              </a:rPr>
              <a:t>・一定の技術者レベルの標準化が図れる</a:t>
            </a:r>
            <a:endParaRPr lang="en-US" altLang="ja-JP" sz="28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149511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103517"/>
            <a:ext cx="10619509" cy="1552755"/>
          </a:xfrm>
        </p:spPr>
        <p:txBody>
          <a:bodyPr>
            <a:normAutofit/>
          </a:bodyPr>
          <a:lstStyle/>
          <a:p>
            <a:pPr algn="l"/>
            <a:r>
              <a:rPr lang="ja-JP" altLang="en-US" sz="3600" dirty="0">
                <a:latin typeface="ＭＳ 明朝" panose="02020609040205080304" pitchFamily="17" charset="-128"/>
                <a:ea typeface="ＭＳ 明朝" panose="02020609040205080304" pitchFamily="17" charset="-128"/>
              </a:rPr>
              <a:t>３－２．技術講習会の実施</a:t>
            </a:r>
            <a:br>
              <a:rPr lang="en-US" altLang="ja-JP" sz="3600" dirty="0">
                <a:latin typeface="ＭＳ 明朝" panose="02020609040205080304" pitchFamily="17" charset="-128"/>
                <a:ea typeface="ＭＳ 明朝" panose="02020609040205080304" pitchFamily="17" charset="-128"/>
              </a:rPr>
            </a:br>
            <a:r>
              <a:rPr lang="ja-JP" altLang="en-US" sz="3600" dirty="0">
                <a:latin typeface="ＭＳ 明朝" panose="02020609040205080304" pitchFamily="17" charset="-128"/>
                <a:ea typeface="ＭＳ 明朝" panose="02020609040205080304" pitchFamily="17" charset="-128"/>
              </a:rPr>
              <a:t>　　　　</a:t>
            </a:r>
            <a:r>
              <a:rPr lang="ja-JP" altLang="en-US" sz="2700" dirty="0">
                <a:latin typeface="ＭＳ 明朝" panose="02020609040205080304" pitchFamily="17" charset="-128"/>
                <a:ea typeface="ＭＳ 明朝" panose="02020609040205080304" pitchFamily="17" charset="-128"/>
              </a:rPr>
              <a:t>超音波根入れ長測定技術</a:t>
            </a:r>
            <a:r>
              <a:rPr lang="en-US" altLang="ja-JP" sz="2700" dirty="0">
                <a:latin typeface="ＭＳ 明朝" panose="02020609040205080304" pitchFamily="17" charset="-128"/>
                <a:ea typeface="ＭＳ 明朝" panose="02020609040205080304" pitchFamily="17" charset="-128"/>
              </a:rPr>
              <a:t>【</a:t>
            </a:r>
            <a:r>
              <a:rPr lang="ja-JP" altLang="en-US" sz="2700" dirty="0">
                <a:latin typeface="ＭＳ 明朝" panose="02020609040205080304" pitchFamily="17" charset="-128"/>
                <a:ea typeface="ＭＳ 明朝" panose="02020609040205080304" pitchFamily="17" charset="-128"/>
              </a:rPr>
              <a:t>施工管理方法の沿革</a:t>
            </a:r>
            <a:r>
              <a:rPr lang="en-US" altLang="ja-JP" sz="2700" dirty="0">
                <a:latin typeface="ＭＳ 明朝" panose="02020609040205080304" pitchFamily="17" charset="-128"/>
                <a:ea typeface="ＭＳ 明朝" panose="02020609040205080304" pitchFamily="17" charset="-128"/>
              </a:rPr>
              <a:t>】</a:t>
            </a:r>
            <a:endParaRPr kumimoji="1" lang="ja-JP" altLang="en-US" sz="3600"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656271"/>
            <a:ext cx="10487237" cy="4649637"/>
          </a:xfrm>
        </p:spPr>
        <p:txBody>
          <a:bodyPr anchor="t">
            <a:normAutofit lnSpcReduction="10000"/>
          </a:bodyPr>
          <a:lstStyle/>
          <a:p>
            <a:pPr>
              <a:lnSpc>
                <a:spcPct val="150000"/>
              </a:lnSpc>
            </a:pPr>
            <a:r>
              <a:rPr lang="en-US" altLang="ja-JP" dirty="0">
                <a:latin typeface="ＭＳ 明朝" panose="02020609040205080304" pitchFamily="17" charset="-128"/>
                <a:ea typeface="ＭＳ 明朝" panose="02020609040205080304" pitchFamily="17" charset="-128"/>
              </a:rPr>
              <a:t>H17</a:t>
            </a:r>
            <a:r>
              <a:rPr lang="ja-JP" altLang="en-US" dirty="0">
                <a:latin typeface="ＭＳ 明朝" panose="02020609040205080304" pitchFamily="17" charset="-128"/>
                <a:ea typeface="ＭＳ 明朝" panose="02020609040205080304" pitchFamily="17" charset="-128"/>
              </a:rPr>
              <a:t>年以前　写真管理</a:t>
            </a:r>
          </a:p>
          <a:p>
            <a:pPr>
              <a:lnSpc>
                <a:spcPct val="150000"/>
              </a:lnSpc>
            </a:pPr>
            <a:r>
              <a:rPr lang="en-US" altLang="ja-JP" dirty="0">
                <a:latin typeface="ＭＳ 明朝" panose="02020609040205080304" pitchFamily="17" charset="-128"/>
                <a:ea typeface="ＭＳ 明朝" panose="02020609040205080304" pitchFamily="17" charset="-128"/>
              </a:rPr>
              <a:t>H18</a:t>
            </a:r>
            <a:r>
              <a:rPr lang="ja-JP" altLang="en-US" dirty="0">
                <a:latin typeface="ＭＳ 明朝" panose="02020609040205080304" pitchFamily="17" charset="-128"/>
                <a:ea typeface="ＭＳ 明朝" panose="02020609040205080304" pitchFamily="17" charset="-128"/>
              </a:rPr>
              <a:t>年以降　ビデオ撮影管理</a:t>
            </a:r>
          </a:p>
          <a:p>
            <a:pPr>
              <a:lnSpc>
                <a:spcPct val="150000"/>
              </a:lnSpc>
            </a:pPr>
            <a:r>
              <a:rPr lang="en-US" altLang="ja-JP" dirty="0">
                <a:latin typeface="ＭＳ 明朝" panose="02020609040205080304" pitchFamily="17" charset="-128"/>
                <a:ea typeface="ＭＳ 明朝" panose="02020609040205080304" pitchFamily="17" charset="-128"/>
              </a:rPr>
              <a:t>H21</a:t>
            </a:r>
            <a:r>
              <a:rPr lang="ja-JP" altLang="en-US" dirty="0">
                <a:latin typeface="ＭＳ 明朝" panose="02020609040205080304" pitchFamily="17" charset="-128"/>
                <a:ea typeface="ＭＳ 明朝" panose="02020609040205080304" pitchFamily="17" charset="-128"/>
              </a:rPr>
              <a:t>年　　　全国試行調査実施</a:t>
            </a:r>
            <a:endParaRPr lang="en-US" altLang="ja-JP" dirty="0">
              <a:latin typeface="ＭＳ 明朝" panose="02020609040205080304" pitchFamily="17" charset="-128"/>
              <a:ea typeface="ＭＳ 明朝" panose="02020609040205080304" pitchFamily="17" charset="-128"/>
            </a:endParaRPr>
          </a:p>
          <a:p>
            <a:pPr>
              <a:lnSpc>
                <a:spcPct val="150000"/>
              </a:lnSpc>
            </a:pPr>
            <a:r>
              <a:rPr lang="en-US" altLang="ja-JP" dirty="0">
                <a:latin typeface="ＭＳ 明朝" panose="02020609040205080304" pitchFamily="17" charset="-128"/>
                <a:ea typeface="ＭＳ 明朝" panose="02020609040205080304" pitchFamily="17" charset="-128"/>
              </a:rPr>
              <a:t>H21</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12</a:t>
            </a:r>
            <a:r>
              <a:rPr lang="ja-JP" altLang="en-US" dirty="0">
                <a:latin typeface="ＭＳ 明朝" panose="02020609040205080304" pitchFamily="17" charset="-128"/>
                <a:ea typeface="ＭＳ 明朝" panose="02020609040205080304" pitchFamily="17" charset="-128"/>
              </a:rPr>
              <a:t>月　</a:t>
            </a:r>
            <a:r>
              <a:rPr lang="en-US" altLang="ja-JP" dirty="0">
                <a:latin typeface="ＭＳ 明朝" panose="02020609040205080304" pitchFamily="17" charset="-128"/>
                <a:ea typeface="ＭＳ 明朝" panose="02020609040205080304" pitchFamily="17" charset="-128"/>
              </a:rPr>
              <a:t>EITAC</a:t>
            </a:r>
            <a:r>
              <a:rPr lang="ja-JP" altLang="en-US" dirty="0">
                <a:latin typeface="ＭＳ 明朝" panose="02020609040205080304" pitchFamily="17" charset="-128"/>
                <a:ea typeface="ＭＳ 明朝" panose="02020609040205080304" pitchFamily="17" charset="-128"/>
              </a:rPr>
              <a:t>・非破壊試験を用いた管理方法の教育制度に取組む</a:t>
            </a:r>
            <a:endParaRPr lang="en-US" altLang="ja-JP" dirty="0">
              <a:latin typeface="ＭＳ 明朝" panose="02020609040205080304" pitchFamily="17" charset="-128"/>
              <a:ea typeface="ＭＳ 明朝" panose="02020609040205080304" pitchFamily="17" charset="-128"/>
            </a:endParaRPr>
          </a:p>
          <a:p>
            <a:pPr>
              <a:lnSpc>
                <a:spcPct val="150000"/>
              </a:lnSpc>
            </a:pPr>
            <a:r>
              <a:rPr lang="en-US" altLang="ja-JP" dirty="0">
                <a:latin typeface="ＭＳ 明朝" panose="02020609040205080304" pitchFamily="17" charset="-128"/>
                <a:ea typeface="ＭＳ 明朝" panose="02020609040205080304" pitchFamily="17" charset="-128"/>
              </a:rPr>
              <a:t>H22</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月　 </a:t>
            </a:r>
            <a:r>
              <a:rPr lang="zh-CN" altLang="en-US" dirty="0">
                <a:highlight>
                  <a:srgbClr val="FFFF00"/>
                </a:highlight>
                <a:latin typeface="ＭＳ 明朝" panose="02020609040205080304" pitchFamily="17" charset="-128"/>
                <a:ea typeface="ＭＳ 明朝" panose="02020609040205080304" pitchFamily="17" charset="-128"/>
              </a:rPr>
              <a:t>国官技第</a:t>
            </a:r>
            <a:r>
              <a:rPr lang="en-US" altLang="zh-CN" dirty="0">
                <a:highlight>
                  <a:srgbClr val="FFFF00"/>
                </a:highlight>
                <a:latin typeface="ＭＳ 明朝" panose="02020609040205080304" pitchFamily="17" charset="-128"/>
                <a:ea typeface="ＭＳ 明朝" panose="02020609040205080304" pitchFamily="17" charset="-128"/>
              </a:rPr>
              <a:t>337</a:t>
            </a:r>
            <a:r>
              <a:rPr lang="zh-CN" altLang="en-US" dirty="0">
                <a:highlight>
                  <a:srgbClr val="FFFF00"/>
                </a:highlight>
                <a:latin typeface="ＭＳ 明朝" panose="02020609040205080304" pitchFamily="17" charset="-128"/>
                <a:ea typeface="ＭＳ 明朝" panose="02020609040205080304" pitchFamily="17" charset="-128"/>
              </a:rPr>
              <a:t>号</a:t>
            </a:r>
            <a:r>
              <a:rPr lang="ja-JP" altLang="en-US" dirty="0">
                <a:highlight>
                  <a:srgbClr val="FFFF00"/>
                </a:highlight>
                <a:latin typeface="ＭＳ 明朝" panose="02020609040205080304" pitchFamily="17" charset="-128"/>
                <a:ea typeface="ＭＳ 明朝" panose="02020609040205080304" pitchFamily="17" charset="-128"/>
              </a:rPr>
              <a:t>通達・管理方法に非破壊試験が採用</a:t>
            </a:r>
            <a:endParaRPr lang="en-US" altLang="zh-CN" dirty="0">
              <a:highlight>
                <a:srgbClr val="FFFF00"/>
              </a:highlight>
              <a:latin typeface="ＭＳ 明朝" panose="02020609040205080304" pitchFamily="17" charset="-128"/>
              <a:ea typeface="ＭＳ 明朝" panose="02020609040205080304" pitchFamily="17" charset="-128"/>
            </a:endParaRPr>
          </a:p>
          <a:p>
            <a:pPr marL="0" indent="0">
              <a:lnSpc>
                <a:spcPct val="150000"/>
              </a:lnSpc>
              <a:buNone/>
            </a:pPr>
            <a:r>
              <a:rPr lang="ja-JP" altLang="en-US" dirty="0">
                <a:latin typeface="ＭＳ 明朝" panose="02020609040205080304" pitchFamily="17" charset="-128"/>
                <a:ea typeface="ＭＳ 明朝" panose="02020609040205080304" pitchFamily="17" charset="-128"/>
              </a:rPr>
              <a:t>　　　　　　 　</a:t>
            </a:r>
            <a:r>
              <a:rPr lang="ja-JP" altLang="en-US" dirty="0">
                <a:highlight>
                  <a:srgbClr val="FFFF00"/>
                </a:highlight>
                <a:latin typeface="ＭＳ 明朝" panose="02020609040205080304" pitchFamily="17" charset="-128"/>
                <a:ea typeface="ＭＳ 明朝" panose="02020609040205080304" pitchFamily="17" charset="-128"/>
              </a:rPr>
              <a:t>「防護柵設置工の施工における出来形確保対策について」</a:t>
            </a:r>
            <a:endParaRPr lang="en-US" altLang="ja-JP" dirty="0">
              <a:highlight>
                <a:srgbClr val="FFFF00"/>
              </a:highlight>
              <a:latin typeface="ＭＳ 明朝" panose="02020609040205080304" pitchFamily="17" charset="-128"/>
              <a:ea typeface="ＭＳ 明朝" panose="02020609040205080304" pitchFamily="17" charset="-128"/>
            </a:endParaRPr>
          </a:p>
          <a:p>
            <a:pPr>
              <a:lnSpc>
                <a:spcPct val="150000"/>
              </a:lnSpc>
            </a:pPr>
            <a:r>
              <a:rPr lang="en-US" altLang="ja-JP" dirty="0">
                <a:latin typeface="ＭＳ 明朝" panose="02020609040205080304" pitchFamily="17" charset="-128"/>
                <a:ea typeface="ＭＳ 明朝" panose="02020609040205080304" pitchFamily="17" charset="-128"/>
              </a:rPr>
              <a:t>H24</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6</a:t>
            </a:r>
            <a:r>
              <a:rPr lang="ja-JP" altLang="en-US" dirty="0">
                <a:latin typeface="ＭＳ 明朝" panose="02020609040205080304" pitchFamily="17" charset="-128"/>
                <a:ea typeface="ＭＳ 明朝" panose="02020609040205080304" pitchFamily="17" charset="-128"/>
              </a:rPr>
              <a:t>月 　</a:t>
            </a:r>
            <a:r>
              <a:rPr lang="ja-JP" altLang="en-US" dirty="0">
                <a:highlight>
                  <a:srgbClr val="FFFF00"/>
                </a:highlight>
                <a:latin typeface="ＭＳ 明朝" panose="02020609040205080304" pitchFamily="17" charset="-128"/>
                <a:ea typeface="ＭＳ 明朝" panose="02020609040205080304" pitchFamily="17" charset="-128"/>
              </a:rPr>
              <a:t>国管技第</a:t>
            </a:r>
            <a:r>
              <a:rPr lang="en-US" altLang="ja-JP" dirty="0">
                <a:highlight>
                  <a:srgbClr val="FFFF00"/>
                </a:highlight>
                <a:latin typeface="ＭＳ 明朝" panose="02020609040205080304" pitchFamily="17" charset="-128"/>
                <a:ea typeface="ＭＳ 明朝" panose="02020609040205080304" pitchFamily="17" charset="-128"/>
              </a:rPr>
              <a:t>65</a:t>
            </a:r>
            <a:r>
              <a:rPr lang="ja-JP" altLang="en-US" dirty="0">
                <a:highlight>
                  <a:srgbClr val="FFFF00"/>
                </a:highlight>
                <a:latin typeface="ＭＳ 明朝" panose="02020609040205080304" pitchFamily="17" charset="-128"/>
                <a:ea typeface="ＭＳ 明朝" panose="02020609040205080304" pitchFamily="17" charset="-128"/>
              </a:rPr>
              <a:t>号通達・新設防護柵測定本数が</a:t>
            </a:r>
            <a:r>
              <a:rPr lang="en-US" altLang="ja-JP" dirty="0">
                <a:highlight>
                  <a:srgbClr val="FFFF00"/>
                </a:highlight>
                <a:latin typeface="ＭＳ 明朝" panose="02020609040205080304" pitchFamily="17" charset="-128"/>
                <a:ea typeface="ＭＳ 明朝" panose="02020609040205080304" pitchFamily="17" charset="-128"/>
              </a:rPr>
              <a:t>10%</a:t>
            </a:r>
            <a:r>
              <a:rPr lang="ja-JP" altLang="en-US" dirty="0">
                <a:highlight>
                  <a:srgbClr val="FFFF00"/>
                </a:highlight>
                <a:latin typeface="ＭＳ 明朝" panose="02020609040205080304" pitchFamily="17" charset="-128"/>
                <a:ea typeface="ＭＳ 明朝" panose="02020609040205080304" pitchFamily="17" charset="-128"/>
              </a:rPr>
              <a:t>から</a:t>
            </a:r>
            <a:r>
              <a:rPr lang="en-US" altLang="ja-JP" dirty="0">
                <a:highlight>
                  <a:srgbClr val="FFFF00"/>
                </a:highlight>
                <a:latin typeface="ＭＳ 明朝" panose="02020609040205080304" pitchFamily="17" charset="-128"/>
                <a:ea typeface="ＭＳ 明朝" panose="02020609040205080304" pitchFamily="17" charset="-128"/>
              </a:rPr>
              <a:t>20%</a:t>
            </a:r>
            <a:r>
              <a:rPr lang="ja-JP" altLang="en-US" dirty="0">
                <a:highlight>
                  <a:srgbClr val="FFFF00"/>
                </a:highlight>
                <a:latin typeface="ＭＳ 明朝" panose="02020609040205080304" pitchFamily="17" charset="-128"/>
                <a:ea typeface="ＭＳ 明朝" panose="02020609040205080304" pitchFamily="17" charset="-128"/>
              </a:rPr>
              <a:t>へ</a:t>
            </a:r>
            <a:endParaRPr lang="en-US" altLang="ja-JP" dirty="0">
              <a:highlight>
                <a:srgbClr val="FFFF00"/>
              </a:highlight>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91610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t="16252" r="10020" b="15783"/>
          <a:stretch/>
        </p:blipFill>
        <p:spPr>
          <a:xfrm>
            <a:off x="7980556" y="1742665"/>
            <a:ext cx="3747600" cy="2106000"/>
          </a:xfrm>
          <a:prstGeom prst="rect">
            <a:avLst/>
          </a:prstGeom>
          <a:ln>
            <a:solidFill>
              <a:schemeClr val="tx1"/>
            </a:solidFill>
          </a:ln>
          <a:effectLst>
            <a:outerShdw blurRad="50800" dist="127000" dir="2700000" algn="tl" rotWithShape="0">
              <a:prstClr val="black">
                <a:alpha val="30000"/>
              </a:prstClr>
            </a:outerShdw>
          </a:effectLst>
        </p:spPr>
      </p:pic>
      <p:sp>
        <p:nvSpPr>
          <p:cNvPr id="2" name="タイトル 1"/>
          <p:cNvSpPr>
            <a:spLocks noGrp="1"/>
          </p:cNvSpPr>
          <p:nvPr>
            <p:ph type="title"/>
          </p:nvPr>
        </p:nvSpPr>
        <p:spPr>
          <a:xfrm>
            <a:off x="1572490"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超音波根入れ長測定技術</a:t>
            </a:r>
            <a:r>
              <a:rPr lang="en-US" altLang="ja-JP" sz="3200"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1" y="1399308"/>
            <a:ext cx="6514473" cy="4897795"/>
          </a:xfrm>
        </p:spPr>
        <p:txBody>
          <a:bodyPr anchor="t">
            <a:normAutofit fontScale="92500" lnSpcReduction="10000"/>
          </a:bodyPr>
          <a:lstStyle/>
          <a:p>
            <a:pPr>
              <a:lnSpc>
                <a:spcPct val="150000"/>
              </a:lnSpc>
            </a:pPr>
            <a:r>
              <a:rPr lang="ja-JP" altLang="en-US" b="1" dirty="0">
                <a:latin typeface="ＭＳ 明朝" panose="02020609040205080304" pitchFamily="17" charset="-128"/>
                <a:ea typeface="ＭＳ 明朝" panose="02020609040205080304" pitchFamily="17" charset="-128"/>
              </a:rPr>
              <a:t>講習会の概要</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一般社団法人日本建設機械施工協会</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施工技術総合研究所の協力を受け各地で開催</a:t>
            </a:r>
            <a:br>
              <a:rPr lang="en-US" altLang="ja-JP" dirty="0">
                <a:latin typeface="ＭＳ 明朝" panose="02020609040205080304" pitchFamily="17" charset="-128"/>
                <a:ea typeface="ＭＳ 明朝" panose="02020609040205080304" pitchFamily="17" charset="-128"/>
              </a:rPr>
            </a:b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主な講習内容</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・測定業務を行う際の心得、倫理</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・超音波の基礎知識</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・認定装置に関する基礎知識</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・ガードレールに関する知識</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・実地フィールドでの講習</a:t>
            </a:r>
            <a:endParaRPr kumimoji="1" lang="en-US" altLang="ja-JP" dirty="0">
              <a:latin typeface="ＭＳ 明朝" panose="02020609040205080304" pitchFamily="17" charset="-128"/>
              <a:ea typeface="ＭＳ 明朝" panose="02020609040205080304" pitchFamily="17"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964" y="4192021"/>
            <a:ext cx="3747192" cy="2105083"/>
          </a:xfrm>
          <a:prstGeom prst="rect">
            <a:avLst/>
          </a:prstGeom>
          <a:ln w="9525">
            <a:solidFill>
              <a:schemeClr val="tx1"/>
            </a:solidFill>
          </a:ln>
          <a:effectLst>
            <a:outerShdw blurRad="50800" dist="127000" dir="2700000" algn="tl" rotWithShape="0">
              <a:prstClr val="black">
                <a:alpha val="25000"/>
              </a:prstClr>
            </a:outerShdw>
          </a:effectLst>
          <a:scene3d>
            <a:camera prst="perspectiveLeft" fov="0">
              <a:rot lat="0" lon="0" rev="0"/>
            </a:camera>
            <a:lightRig rig="threePt" dir="t"/>
          </a:scene3d>
        </p:spPr>
      </p:pic>
    </p:spTree>
    <p:extLst>
      <p:ext uri="{BB962C8B-B14F-4D97-AF65-F5344CB8AC3E}">
        <p14:creationId xmlns:p14="http://schemas.microsoft.com/office/powerpoint/2010/main" val="1570778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超音波根入れ長測定技術</a:t>
            </a:r>
            <a:r>
              <a:rPr lang="en-US" altLang="ja-JP" sz="3200"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268050"/>
            <a:ext cx="6514473" cy="618335"/>
          </a:xfrm>
        </p:spPr>
        <p:txBody>
          <a:bodyPr anchor="t">
            <a:normAutofit/>
          </a:bodyPr>
          <a:lstStyle/>
          <a:p>
            <a:pPr>
              <a:lnSpc>
                <a:spcPct val="150000"/>
              </a:lnSpc>
            </a:pPr>
            <a:r>
              <a:rPr lang="ja-JP" altLang="en-US" sz="2200" b="1" dirty="0">
                <a:latin typeface="ＭＳ 明朝" panose="02020609040205080304" pitchFamily="17" charset="-128"/>
                <a:ea typeface="ＭＳ 明朝" panose="02020609040205080304" pitchFamily="17" charset="-128"/>
              </a:rPr>
              <a:t>測定原理</a:t>
            </a:r>
            <a:endParaRPr kumimoji="1" lang="en-US" altLang="ja-JP" dirty="0">
              <a:latin typeface="ＭＳ 明朝" panose="02020609040205080304" pitchFamily="17" charset="-128"/>
              <a:ea typeface="ＭＳ 明朝" panose="02020609040205080304" pitchFamily="17" charset="-128"/>
            </a:endParaRPr>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l="-1" r="25871"/>
          <a:stretch/>
        </p:blipFill>
        <p:spPr>
          <a:xfrm>
            <a:off x="2625372" y="2254947"/>
            <a:ext cx="3129384" cy="4450063"/>
          </a:xfrm>
          <a:prstGeom prst="rect">
            <a:avLst/>
          </a:prstGeom>
          <a:ln>
            <a:solidFill>
              <a:schemeClr val="tx1"/>
            </a:solidFill>
          </a:ln>
        </p:spPr>
      </p:pic>
      <p:sp>
        <p:nvSpPr>
          <p:cNvPr id="9" name="コンテンツ プレースホルダー 2"/>
          <p:cNvSpPr txBox="1">
            <a:spLocks/>
          </p:cNvSpPr>
          <p:nvPr/>
        </p:nvSpPr>
        <p:spPr>
          <a:xfrm>
            <a:off x="1466489" y="1746579"/>
            <a:ext cx="10725509" cy="61833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200" kern="100" dirty="0">
                <a:latin typeface="Century" panose="02040604050505020304" pitchFamily="18" charset="0"/>
                <a:ea typeface="ＭＳ 明朝" panose="02020609040205080304" pitchFamily="17" charset="-128"/>
                <a:cs typeface="Times New Roman" panose="02020603050405020304" pitchFamily="18" charset="0"/>
              </a:rPr>
              <a:t>超音波の</a:t>
            </a:r>
            <a:r>
              <a:rPr lang="ja-JP" altLang="en-US" sz="22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送信</a:t>
            </a:r>
            <a:r>
              <a:rPr lang="ja-JP" altLang="ja-JP" sz="2200" kern="100" dirty="0">
                <a:latin typeface="Century" panose="02040604050505020304" pitchFamily="18" charset="0"/>
                <a:ea typeface="ＭＳ 明朝" panose="02020609040205080304" pitchFamily="17" charset="-128"/>
                <a:cs typeface="Times New Roman" panose="02020603050405020304" pitchFamily="18" charset="0"/>
              </a:rPr>
              <a:t>から</a:t>
            </a:r>
            <a:r>
              <a:rPr lang="ja-JP" altLang="en-US" sz="22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受信</a:t>
            </a:r>
            <a:r>
              <a:rPr lang="ja-JP" altLang="ja-JP" sz="2200" kern="100" dirty="0">
                <a:latin typeface="Century" panose="02040604050505020304" pitchFamily="18" charset="0"/>
                <a:ea typeface="ＭＳ 明朝" panose="02020609040205080304" pitchFamily="17" charset="-128"/>
                <a:cs typeface="Times New Roman" panose="02020603050405020304" pitchFamily="18" charset="0"/>
              </a:rPr>
              <a:t>までの時間により長さを測定</a:t>
            </a:r>
          </a:p>
        </p:txBody>
      </p:sp>
      <p:sp>
        <p:nvSpPr>
          <p:cNvPr id="11" name="ストライプ矢印 10"/>
          <p:cNvSpPr/>
          <p:nvPr/>
        </p:nvSpPr>
        <p:spPr>
          <a:xfrm>
            <a:off x="5960652" y="3078948"/>
            <a:ext cx="1051436" cy="786854"/>
          </a:xfrm>
          <a:prstGeom prst="stripedRightArrow">
            <a:avLst>
              <a:gd name="adj1" fmla="val 49999"/>
              <a:gd name="adj2" fmla="val 5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7985" y="2254947"/>
            <a:ext cx="4762774" cy="2507386"/>
          </a:xfrm>
          <a:prstGeom prst="rect">
            <a:avLst/>
          </a:prstGeom>
          <a:ln w="12700">
            <a:solidFill>
              <a:schemeClr val="tx1"/>
            </a:solidFill>
          </a:ln>
        </p:spPr>
      </p:pic>
      <p:sp>
        <p:nvSpPr>
          <p:cNvPr id="10" name="コンテンツ プレースホルダー 2"/>
          <p:cNvSpPr txBox="1">
            <a:spLocks/>
          </p:cNvSpPr>
          <p:nvPr/>
        </p:nvSpPr>
        <p:spPr>
          <a:xfrm>
            <a:off x="7217985" y="4762333"/>
            <a:ext cx="4974015" cy="61833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報告書用キャプチャ画像例（</a:t>
            </a:r>
            <a:r>
              <a:rPr lang="en-US" altLang="ja-JP" sz="2000" kern="100" dirty="0">
                <a:latin typeface="Century" panose="02040604050505020304" pitchFamily="18" charset="0"/>
                <a:ea typeface="ＭＳ 明朝" panose="02020609040205080304" pitchFamily="17" charset="-128"/>
                <a:cs typeface="Times New Roman" panose="02020603050405020304" pitchFamily="18" charset="0"/>
              </a:rPr>
              <a:t>NST-2/LT</a:t>
            </a:r>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860967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超音波根入れ長測定技術</a:t>
            </a:r>
            <a:r>
              <a:rPr lang="en-US" altLang="ja-JP" sz="3200"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268050"/>
            <a:ext cx="6514473" cy="618335"/>
          </a:xfrm>
        </p:spPr>
        <p:txBody>
          <a:bodyPr anchor="t">
            <a:normAutofit/>
          </a:bodyPr>
          <a:lstStyle/>
          <a:p>
            <a:pPr>
              <a:lnSpc>
                <a:spcPct val="150000"/>
              </a:lnSpc>
            </a:pPr>
            <a:r>
              <a:rPr lang="ja-JP" altLang="en-US" sz="2200" b="1" dirty="0">
                <a:latin typeface="ＭＳ 明朝" panose="02020609040205080304" pitchFamily="17" charset="-128"/>
                <a:ea typeface="ＭＳ 明朝" panose="02020609040205080304" pitchFamily="17" charset="-128"/>
              </a:rPr>
              <a:t>活用事例</a:t>
            </a:r>
            <a:endParaRPr kumimoji="1" lang="en-US" altLang="ja-JP" dirty="0">
              <a:latin typeface="ＭＳ 明朝" panose="02020609040205080304" pitchFamily="17" charset="-128"/>
              <a:ea typeface="ＭＳ 明朝" panose="02020609040205080304" pitchFamily="17" charset="-128"/>
            </a:endParaRPr>
          </a:p>
        </p:txBody>
      </p:sp>
      <p:sp>
        <p:nvSpPr>
          <p:cNvPr id="8" name="コンテンツ プレースホルダー 2"/>
          <p:cNvSpPr txBox="1">
            <a:spLocks/>
          </p:cNvSpPr>
          <p:nvPr/>
        </p:nvSpPr>
        <p:spPr>
          <a:xfrm>
            <a:off x="2179820" y="2266180"/>
            <a:ext cx="4195503" cy="61833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000" dirty="0">
                <a:latin typeface="ＭＳ 明朝" panose="02020609040205080304" pitchFamily="17" charset="-128"/>
                <a:ea typeface="ＭＳ 明朝" panose="02020609040205080304" pitchFamily="17" charset="-128"/>
              </a:rPr>
              <a:t>◆鋼製支柱の根入れ長さ測定</a:t>
            </a:r>
            <a:endParaRPr lang="en-US" altLang="ja-JP" sz="2000" dirty="0">
              <a:latin typeface="ＭＳ 明朝" panose="02020609040205080304" pitchFamily="17" charset="-128"/>
              <a:ea typeface="ＭＳ 明朝" panose="02020609040205080304" pitchFamily="17" charset="-128"/>
            </a:endParaRPr>
          </a:p>
        </p:txBody>
      </p:sp>
      <p:sp>
        <p:nvSpPr>
          <p:cNvPr id="11" name="コンテンツ プレースホルダー 2"/>
          <p:cNvSpPr txBox="1">
            <a:spLocks/>
          </p:cNvSpPr>
          <p:nvPr/>
        </p:nvSpPr>
        <p:spPr>
          <a:xfrm>
            <a:off x="7269603" y="2266181"/>
            <a:ext cx="4465984" cy="61833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000" dirty="0">
                <a:latin typeface="ＭＳ 明朝" panose="02020609040205080304" pitchFamily="17" charset="-128"/>
                <a:ea typeface="ＭＳ 明朝" panose="02020609040205080304" pitchFamily="17" charset="-128"/>
              </a:rPr>
              <a:t>◆ロックボルトの根入れ長さ測定</a:t>
            </a:r>
            <a:endParaRPr lang="en-US" altLang="ja-JP" sz="2000" dirty="0">
              <a:latin typeface="ＭＳ 明朝" panose="02020609040205080304" pitchFamily="17" charset="-128"/>
              <a:ea typeface="ＭＳ 明朝" panose="02020609040205080304" pitchFamily="17" charset="-128"/>
            </a:endParaRPr>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t="-1" b="-4"/>
          <a:stretch/>
        </p:blipFill>
        <p:spPr>
          <a:xfrm>
            <a:off x="7269603" y="2854653"/>
            <a:ext cx="2880000" cy="2160000"/>
          </a:xfrm>
          <a:prstGeom prst="rect">
            <a:avLst/>
          </a:prstGeom>
          <a:ln w="12700">
            <a:solidFill>
              <a:schemeClr val="tx1"/>
            </a:solidFill>
          </a:ln>
        </p:spPr>
      </p:pic>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t="-2" b="-2"/>
          <a:stretch/>
        </p:blipFill>
        <p:spPr>
          <a:xfrm>
            <a:off x="8806970" y="4036769"/>
            <a:ext cx="2880000" cy="2160000"/>
          </a:xfrm>
          <a:prstGeom prst="rect">
            <a:avLst/>
          </a:prstGeom>
          <a:ln w="12700">
            <a:solidFill>
              <a:schemeClr val="tx1"/>
            </a:solidFill>
          </a:ln>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9820" y="2788554"/>
            <a:ext cx="2880948" cy="2160000"/>
          </a:xfrm>
          <a:prstGeom prst="rect">
            <a:avLst/>
          </a:prstGeom>
          <a:ln w="12700">
            <a:solidFill>
              <a:schemeClr val="tx1"/>
            </a:solidFill>
          </a:ln>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8135" y="4036769"/>
            <a:ext cx="2880000" cy="2160000"/>
          </a:xfrm>
          <a:prstGeom prst="rect">
            <a:avLst/>
          </a:prstGeom>
          <a:ln w="12700">
            <a:solidFill>
              <a:schemeClr val="tx1"/>
            </a:solidFill>
          </a:ln>
        </p:spPr>
      </p:pic>
    </p:spTree>
    <p:extLst>
      <p:ext uri="{BB962C8B-B14F-4D97-AF65-F5344CB8AC3E}">
        <p14:creationId xmlns:p14="http://schemas.microsoft.com/office/powerpoint/2010/main" val="1179438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３－２．技術講習会の実施</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4488874"/>
          </a:xfrm>
        </p:spPr>
        <p:txBody>
          <a:bodyPr>
            <a:normAutofit/>
          </a:bodyPr>
          <a:lstStyle/>
          <a:p>
            <a:r>
              <a:rPr lang="ja-JP" altLang="en-US" dirty="0">
                <a:latin typeface="ＭＳ 明朝" panose="02020609040205080304" pitchFamily="17" charset="-128"/>
                <a:ea typeface="ＭＳ 明朝" panose="02020609040205080304" pitchFamily="17" charset="-128"/>
              </a:rPr>
              <a:t>開催実績</a:t>
            </a:r>
            <a:br>
              <a:rPr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「超音波根入れ長測定技術者講習会</a:t>
            </a:r>
            <a:r>
              <a:rPr lang="ja-JP" altLang="en-US" dirty="0">
                <a:latin typeface="ＭＳ 明朝" panose="02020609040205080304" pitchFamily="17" charset="-128"/>
                <a:ea typeface="ＭＳ 明朝" panose="02020609040205080304" pitchFamily="17" charset="-128"/>
              </a:rPr>
              <a:t>」</a:t>
            </a:r>
            <a:endParaRPr lang="en-US" altLang="ja-JP" dirty="0">
              <a:latin typeface="ＭＳ 明朝" panose="02020609040205080304" pitchFamily="17" charset="-128"/>
              <a:ea typeface="ＭＳ 明朝" panose="02020609040205080304" pitchFamily="17" charset="-128"/>
            </a:endParaRPr>
          </a:p>
          <a:p>
            <a:pPr marL="0" indent="0">
              <a:buNone/>
            </a:pP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主な対象物　新設の防護柵支柱、他</a:t>
            </a:r>
            <a:br>
              <a:rPr lang="en-US" altLang="ja-JP" dirty="0">
                <a:latin typeface="ＭＳ 明朝" panose="02020609040205080304" pitchFamily="17" charset="-128"/>
                <a:ea typeface="ＭＳ 明朝" panose="02020609040205080304" pitchFamily="17" charset="-128"/>
              </a:rPr>
            </a:br>
            <a:endParaRPr lang="en-US" altLang="ja-JP" dirty="0">
              <a:latin typeface="ＭＳ 明朝" panose="02020609040205080304" pitchFamily="17" charset="-128"/>
              <a:ea typeface="ＭＳ 明朝" panose="02020609040205080304" pitchFamily="17" charset="-128"/>
            </a:endParaRPr>
          </a:p>
          <a:p>
            <a:pPr marL="0" indent="0">
              <a:buNone/>
            </a:pP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開催回数　　</a:t>
            </a:r>
            <a:r>
              <a:rPr kumimoji="1" lang="ja-JP" altLang="en-US" dirty="0">
                <a:latin typeface="ＭＳ 明朝" panose="02020609040205080304" pitchFamily="17" charset="-128"/>
                <a:ea typeface="ＭＳ 明朝" panose="02020609040205080304" pitchFamily="17" charset="-128"/>
              </a:rPr>
              <a:t>累計</a:t>
            </a:r>
            <a:r>
              <a:rPr lang="ja-JP" altLang="en-US" dirty="0">
                <a:latin typeface="ＭＳ 明朝" panose="02020609040205080304" pitchFamily="17" charset="-128"/>
                <a:ea typeface="ＭＳ 明朝" panose="02020609040205080304" pitchFamily="17" charset="-128"/>
              </a:rPr>
              <a:t>３４</a:t>
            </a:r>
            <a:r>
              <a:rPr kumimoji="1" lang="ja-JP" altLang="en-US" dirty="0">
                <a:latin typeface="ＭＳ 明朝" panose="02020609040205080304" pitchFamily="17" charset="-128"/>
                <a:ea typeface="ＭＳ 明朝" panose="02020609040205080304" pitchFamily="17" charset="-128"/>
              </a:rPr>
              <a:t>回</a:t>
            </a:r>
            <a:endParaRPr kumimoji="1" lang="en-US" altLang="ja-JP" dirty="0">
              <a:latin typeface="ＭＳ 明朝" panose="02020609040205080304" pitchFamily="17" charset="-128"/>
              <a:ea typeface="ＭＳ 明朝" panose="02020609040205080304" pitchFamily="17" charset="-128"/>
            </a:endParaRPr>
          </a:p>
          <a:p>
            <a:pPr marL="0" indent="0">
              <a:buNone/>
            </a:pP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　総受講者　　</a:t>
            </a:r>
            <a:r>
              <a:rPr lang="ja-JP" altLang="en-US" dirty="0">
                <a:latin typeface="ＭＳ 明朝" panose="02020609040205080304" pitchFamily="17" charset="-128"/>
                <a:ea typeface="ＭＳ 明朝" panose="02020609040205080304" pitchFamily="17" charset="-128"/>
              </a:rPr>
              <a:t>１４１１名　　</a:t>
            </a:r>
            <a:r>
              <a:rPr lang="zh-TW" altLang="en-US" dirty="0">
                <a:latin typeface="ＭＳ 明朝" panose="02020609040205080304" pitchFamily="17" charset="-128"/>
                <a:ea typeface="ＭＳ 明朝" panose="02020609040205080304" pitchFamily="17" charset="-128"/>
              </a:rPr>
              <a:t>（令和</a:t>
            </a:r>
            <a:r>
              <a:rPr lang="en-US" altLang="ja-JP" dirty="0">
                <a:latin typeface="ＭＳ 明朝" panose="02020609040205080304" pitchFamily="17" charset="-128"/>
                <a:ea typeface="ＭＳ 明朝" panose="02020609040205080304" pitchFamily="17" charset="-128"/>
              </a:rPr>
              <a:t>6</a:t>
            </a:r>
            <a:r>
              <a:rPr lang="zh-TW"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5</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24</a:t>
            </a:r>
            <a:r>
              <a:rPr lang="ja-JP" altLang="en-US" dirty="0">
                <a:latin typeface="ＭＳ 明朝" panose="02020609040205080304" pitchFamily="17" charset="-128"/>
                <a:ea typeface="ＭＳ 明朝" panose="02020609040205080304" pitchFamily="17" charset="-128"/>
              </a:rPr>
              <a:t>日</a:t>
            </a:r>
            <a:r>
              <a:rPr lang="zh-TW" altLang="en-US" dirty="0">
                <a:latin typeface="ＭＳ 明朝" panose="02020609040205080304" pitchFamily="17" charset="-128"/>
                <a:ea typeface="ＭＳ 明朝" panose="02020609040205080304" pitchFamily="17" charset="-128"/>
              </a:rPr>
              <a:t>現在）</a:t>
            </a:r>
            <a:endParaRPr lang="en-US" altLang="zh-TW" dirty="0">
              <a:latin typeface="ＭＳ 明朝" panose="02020609040205080304" pitchFamily="17" charset="-128"/>
              <a:ea typeface="ＭＳ 明朝" panose="02020609040205080304" pitchFamily="17" charset="-128"/>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7902" y="1739642"/>
            <a:ext cx="2651137" cy="1723360"/>
          </a:xfrm>
          <a:prstGeom prst="rect">
            <a:avLst/>
          </a:prstGeom>
          <a:noFill/>
          <a:ln w="9525">
            <a:solidFill>
              <a:srgbClr val="000000"/>
            </a:solidFill>
            <a:miter lim="800000"/>
            <a:headEnd/>
            <a:tailEnd/>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302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1020951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３－２．技術講習会の実施</a:t>
            </a:r>
            <a:r>
              <a:rPr lang="en-US" altLang="ja-JP" sz="2900" dirty="0">
                <a:latin typeface="ＭＳ 明朝" panose="02020609040205080304" pitchFamily="17" charset="-128"/>
                <a:ea typeface="ＭＳ 明朝" panose="02020609040205080304" pitchFamily="17" charset="-128"/>
              </a:rPr>
              <a:t>【</a:t>
            </a:r>
            <a:r>
              <a:rPr lang="ja-JP" altLang="en-US" sz="2900" dirty="0">
                <a:latin typeface="ＭＳ 明朝" panose="02020609040205080304" pitchFamily="17" charset="-128"/>
                <a:ea typeface="ＭＳ 明朝" panose="02020609040205080304" pitchFamily="17" charset="-128"/>
              </a:rPr>
              <a:t>上級技術者</a:t>
            </a:r>
            <a:r>
              <a:rPr lang="en-US" altLang="ja-JP" sz="2900" dirty="0">
                <a:latin typeface="ＭＳ 明朝" panose="02020609040205080304" pitchFamily="17" charset="-128"/>
                <a:ea typeface="ＭＳ 明朝" panose="02020609040205080304" pitchFamily="17" charset="-128"/>
              </a:rPr>
              <a:t>】</a:t>
            </a:r>
            <a:endParaRPr kumimoji="1" lang="ja-JP" altLang="en-US" sz="2900"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4488874"/>
          </a:xfrm>
        </p:spPr>
        <p:txBody>
          <a:bodyPr>
            <a:normAutofit lnSpcReduction="10000"/>
          </a:bodyPr>
          <a:lstStyle/>
          <a:p>
            <a:r>
              <a:rPr lang="ja-JP" altLang="en-US" dirty="0">
                <a:latin typeface="ＭＳ 明朝" panose="02020609040205080304" pitchFamily="17" charset="-128"/>
                <a:ea typeface="ＭＳ 明朝" panose="02020609040205080304" pitchFamily="17" charset="-128"/>
              </a:rPr>
              <a:t>測定難度の高い対象物にも対応できるようプロフェッショナルの育成</a:t>
            </a:r>
            <a:endParaRPr lang="en-US" altLang="ja-JP" dirty="0">
              <a:latin typeface="ＭＳ 明朝" panose="02020609040205080304" pitchFamily="17" charset="-128"/>
              <a:ea typeface="ＭＳ 明朝" panose="02020609040205080304" pitchFamily="17" charset="-128"/>
            </a:endParaRPr>
          </a:p>
          <a:p>
            <a:pPr marL="0" indent="0">
              <a:buNone/>
            </a:pPr>
            <a:r>
              <a:rPr kumimoji="1" lang="ja-JP" altLang="en-US" dirty="0">
                <a:latin typeface="ＭＳ 明朝" panose="02020609040205080304" pitchFamily="17" charset="-128"/>
                <a:ea typeface="ＭＳ 明朝" panose="02020609040205080304" pitchFamily="17" charset="-128"/>
              </a:rPr>
              <a:t>　「超音波根入れ長測定技術者講習会（上級）</a:t>
            </a:r>
            <a:r>
              <a:rPr lang="ja-JP" altLang="en-US" dirty="0">
                <a:latin typeface="ＭＳ 明朝" panose="02020609040205080304" pitchFamily="17" charset="-128"/>
                <a:ea typeface="ＭＳ 明朝" panose="02020609040205080304" pitchFamily="17" charset="-128"/>
              </a:rPr>
              <a:t>」の実施</a:t>
            </a:r>
            <a:br>
              <a:rPr lang="en-US" altLang="ja-JP" dirty="0">
                <a:latin typeface="ＭＳ 明朝" panose="02020609040205080304" pitchFamily="17" charset="-128"/>
                <a:ea typeface="ＭＳ 明朝" panose="02020609040205080304" pitchFamily="17" charset="-128"/>
              </a:rPr>
            </a:b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受講要件　</a:t>
            </a:r>
            <a:r>
              <a:rPr lang="en-US" altLang="ja-JP" sz="1800" dirty="0">
                <a:latin typeface="ＭＳ 明朝" panose="02020609040205080304" pitchFamily="17" charset="-128"/>
                <a:ea typeface="ＭＳ 明朝" panose="02020609040205080304" pitchFamily="17" charset="-128"/>
              </a:rPr>
              <a:t>※</a:t>
            </a:r>
            <a:r>
              <a:rPr lang="ja-JP" altLang="en-US" sz="1800" dirty="0">
                <a:latin typeface="ＭＳ 明朝" panose="02020609040205080304" pitchFamily="17" charset="-128"/>
                <a:ea typeface="ＭＳ 明朝" panose="02020609040205080304" pitchFamily="17" charset="-128"/>
              </a:rPr>
              <a:t>下記全て満たす者</a:t>
            </a:r>
            <a:endParaRPr lang="en-US" altLang="ja-JP" sz="1800"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(1)</a:t>
            </a:r>
            <a:r>
              <a:rPr lang="ja-JP" altLang="en-US" dirty="0">
                <a:latin typeface="ＭＳ 明朝" panose="02020609040205080304" pitchFamily="17" charset="-128"/>
                <a:ea typeface="ＭＳ 明朝" panose="02020609040205080304" pitchFamily="17" charset="-128"/>
              </a:rPr>
              <a:t>現場経験数　　累計</a:t>
            </a:r>
            <a:r>
              <a:rPr lang="en-US" altLang="ja-JP" dirty="0">
                <a:latin typeface="ＭＳ 明朝" panose="02020609040205080304" pitchFamily="17" charset="-128"/>
                <a:ea typeface="ＭＳ 明朝" panose="02020609040205080304" pitchFamily="17" charset="-128"/>
              </a:rPr>
              <a:t>30</a:t>
            </a:r>
            <a:r>
              <a:rPr lang="ja-JP" altLang="en-US" dirty="0">
                <a:latin typeface="ＭＳ 明朝" panose="02020609040205080304" pitchFamily="17" charset="-128"/>
                <a:ea typeface="ＭＳ 明朝" panose="02020609040205080304" pitchFamily="17" charset="-128"/>
              </a:rPr>
              <a:t>現場以上</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(2)</a:t>
            </a:r>
            <a:r>
              <a:rPr lang="ja-JP" altLang="en-US" dirty="0">
                <a:latin typeface="ＭＳ 明朝" panose="02020609040205080304" pitchFamily="17" charset="-128"/>
                <a:ea typeface="ＭＳ 明朝" panose="02020609040205080304" pitchFamily="17" charset="-128"/>
              </a:rPr>
              <a:t>調査本数　　　累計</a:t>
            </a:r>
            <a:r>
              <a:rPr lang="en-US" altLang="ja-JP" dirty="0">
                <a:latin typeface="ＭＳ 明朝" panose="02020609040205080304" pitchFamily="17" charset="-128"/>
                <a:ea typeface="ＭＳ 明朝" panose="02020609040205080304" pitchFamily="17" charset="-128"/>
              </a:rPr>
              <a:t>1,000</a:t>
            </a:r>
            <a:r>
              <a:rPr lang="ja-JP" altLang="en-US" dirty="0">
                <a:latin typeface="ＭＳ 明朝" panose="02020609040205080304" pitchFamily="17" charset="-128"/>
                <a:ea typeface="ＭＳ 明朝" panose="02020609040205080304" pitchFamily="17" charset="-128"/>
              </a:rPr>
              <a:t>本以上</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「超音波根入れ長測定技術者」の資格保有期間が</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年以上</a:t>
            </a:r>
            <a:endParaRPr lang="en-US" altLang="ja-JP" dirty="0">
              <a:latin typeface="ＭＳ 明朝" panose="02020609040205080304" pitchFamily="17" charset="-128"/>
              <a:ea typeface="ＭＳ 明朝" panose="02020609040205080304" pitchFamily="17" charset="-128"/>
            </a:endParaRPr>
          </a:p>
          <a:p>
            <a:pPr marL="0" indent="0">
              <a:buNone/>
            </a:pP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開催実績　　</a:t>
            </a:r>
            <a:r>
              <a:rPr kumimoji="1" lang="ja-JP" altLang="en-US" dirty="0">
                <a:latin typeface="ＭＳ 明朝" panose="02020609040205080304" pitchFamily="17" charset="-128"/>
                <a:ea typeface="ＭＳ 明朝" panose="02020609040205080304" pitchFamily="17" charset="-128"/>
              </a:rPr>
              <a:t>累計３回</a:t>
            </a: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　総受講者　　１３</a:t>
            </a:r>
            <a:r>
              <a:rPr lang="ja-JP" altLang="en-US" dirty="0">
                <a:latin typeface="ＭＳ 明朝" panose="02020609040205080304" pitchFamily="17" charset="-128"/>
                <a:ea typeface="ＭＳ 明朝" panose="02020609040205080304" pitchFamily="17" charset="-128"/>
              </a:rPr>
              <a:t>名　　</a:t>
            </a:r>
            <a:r>
              <a:rPr lang="zh-TW" altLang="en-US" dirty="0">
                <a:latin typeface="ＭＳ 明朝" panose="02020609040205080304" pitchFamily="17" charset="-128"/>
                <a:ea typeface="ＭＳ 明朝" panose="02020609040205080304" pitchFamily="17" charset="-128"/>
              </a:rPr>
              <a:t>（令和</a:t>
            </a:r>
            <a:r>
              <a:rPr lang="en-US" altLang="ja-JP" dirty="0">
                <a:latin typeface="ＭＳ 明朝" panose="02020609040205080304" pitchFamily="17" charset="-128"/>
                <a:ea typeface="ＭＳ 明朝" panose="02020609040205080304" pitchFamily="17" charset="-128"/>
              </a:rPr>
              <a:t>4</a:t>
            </a:r>
            <a:r>
              <a:rPr lang="zh-TW"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12</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2</a:t>
            </a:r>
            <a:r>
              <a:rPr lang="ja-JP" altLang="en-US" dirty="0">
                <a:latin typeface="ＭＳ 明朝" panose="02020609040205080304" pitchFamily="17" charset="-128"/>
                <a:ea typeface="ＭＳ 明朝" panose="02020609040205080304" pitchFamily="17" charset="-128"/>
              </a:rPr>
              <a:t>日</a:t>
            </a:r>
            <a:r>
              <a:rPr lang="zh-TW" altLang="en-US" dirty="0">
                <a:latin typeface="ＭＳ 明朝" panose="02020609040205080304" pitchFamily="17" charset="-128"/>
                <a:ea typeface="ＭＳ 明朝" panose="02020609040205080304" pitchFamily="17" charset="-128"/>
              </a:rPr>
              <a:t>現在）</a:t>
            </a:r>
            <a:endParaRPr lang="en-US" altLang="zh-TW" dirty="0">
              <a:latin typeface="ＭＳ 明朝" panose="02020609040205080304" pitchFamily="17" charset="-128"/>
              <a:ea typeface="ＭＳ 明朝" panose="02020609040205080304" pitchFamily="17" charset="-128"/>
            </a:endParaRPr>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778312" y="2346368"/>
            <a:ext cx="2651137" cy="1701400"/>
          </a:xfrm>
          <a:prstGeom prst="rect">
            <a:avLst/>
          </a:prstGeom>
          <a:noFill/>
          <a:ln w="9525">
            <a:solidFill>
              <a:srgbClr val="000000"/>
            </a:solidFill>
            <a:miter lim="800000"/>
            <a:headEnd/>
            <a:tailEnd/>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866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224287"/>
            <a:ext cx="10619509" cy="1078041"/>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sz="2700" dirty="0">
                <a:latin typeface="ＭＳ 明朝" panose="02020609040205080304" pitchFamily="17" charset="-128"/>
                <a:ea typeface="ＭＳ 明朝" panose="02020609040205080304" pitchFamily="17" charset="-128"/>
              </a:rPr>
              <a:t>　　　　　　</a:t>
            </a:r>
            <a:r>
              <a:rPr lang="en-US" altLang="ja-JP" sz="2700" dirty="0">
                <a:latin typeface="ＭＳ 明朝" panose="02020609040205080304" pitchFamily="17" charset="-128"/>
                <a:ea typeface="ＭＳ 明朝" panose="02020609040205080304" pitchFamily="17" charset="-128"/>
              </a:rPr>
              <a:t>【</a:t>
            </a:r>
            <a:r>
              <a:rPr lang="ja-JP" altLang="en-US" sz="2700" dirty="0">
                <a:latin typeface="ＭＳ 明朝" panose="02020609040205080304" pitchFamily="17" charset="-128"/>
                <a:ea typeface="ＭＳ 明朝" panose="02020609040205080304" pitchFamily="17" charset="-128"/>
              </a:rPr>
              <a:t>道路附属物腐食健全度調査技術の沿革</a:t>
            </a:r>
            <a:r>
              <a:rPr lang="en-US" altLang="ja-JP" sz="2700" dirty="0">
                <a:latin typeface="ＭＳ 明朝" panose="02020609040205080304" pitchFamily="17" charset="-128"/>
                <a:ea typeface="ＭＳ 明朝" panose="02020609040205080304" pitchFamily="17" charset="-128"/>
              </a:rPr>
              <a:t>】</a:t>
            </a:r>
            <a:endParaRPr kumimoji="1" lang="ja-JP" altLang="en-US" sz="2700"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302328"/>
            <a:ext cx="10498347" cy="5107098"/>
          </a:xfrm>
        </p:spPr>
        <p:txBody>
          <a:bodyPr anchor="t">
            <a:normAutofit fontScale="92500" lnSpcReduction="10000"/>
          </a:bodyPr>
          <a:lstStyle/>
          <a:p>
            <a:r>
              <a:rPr kumimoji="1" lang="en-US" altLang="ja-JP" dirty="0">
                <a:latin typeface="ＭＳ 明朝" panose="02020609040205080304" pitchFamily="17" charset="-128"/>
                <a:ea typeface="ＭＳ 明朝" panose="02020609040205080304" pitchFamily="17" charset="-128"/>
              </a:rPr>
              <a:t>H26</a:t>
            </a:r>
            <a:r>
              <a:rPr kumimoji="1" lang="ja-JP" altLang="en-US" dirty="0">
                <a:latin typeface="ＭＳ 明朝" panose="02020609040205080304" pitchFamily="17" charset="-128"/>
                <a:ea typeface="ＭＳ 明朝" panose="02020609040205080304" pitchFamily="17" charset="-128"/>
              </a:rPr>
              <a:t>年</a:t>
            </a:r>
            <a:r>
              <a:rPr kumimoji="1" lang="en-US" altLang="ja-JP" dirty="0">
                <a:latin typeface="ＭＳ 明朝" panose="02020609040205080304" pitchFamily="17" charset="-128"/>
                <a:ea typeface="ＭＳ 明朝" panose="02020609040205080304" pitchFamily="17" charset="-128"/>
              </a:rPr>
              <a:t>6</a:t>
            </a:r>
            <a:r>
              <a:rPr kumimoji="1" lang="ja-JP" altLang="en-US" dirty="0">
                <a:latin typeface="ＭＳ 明朝" panose="02020609040205080304" pitchFamily="17" charset="-128"/>
                <a:ea typeface="ＭＳ 明朝" panose="02020609040205080304" pitchFamily="17" charset="-128"/>
              </a:rPr>
              <a:t>月　 道路附属物の点検手法：近接目視</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H27</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12</a:t>
            </a:r>
            <a:r>
              <a:rPr lang="ja-JP" altLang="en-US" dirty="0">
                <a:latin typeface="ＭＳ 明朝" panose="02020609040205080304" pitchFamily="17" charset="-128"/>
                <a:ea typeface="ＭＳ 明朝" panose="02020609040205080304" pitchFamily="17" charset="-128"/>
              </a:rPr>
              <a:t>月　</a:t>
            </a:r>
            <a:r>
              <a:rPr lang="en-US" altLang="ja-JP" dirty="0">
                <a:latin typeface="ＭＳ 明朝" panose="02020609040205080304" pitchFamily="17" charset="-128"/>
                <a:ea typeface="ＭＳ 明朝" panose="02020609040205080304" pitchFamily="17" charset="-128"/>
              </a:rPr>
              <a:t>EITAC</a:t>
            </a:r>
            <a:r>
              <a:rPr lang="ja-JP" altLang="en-US" dirty="0">
                <a:latin typeface="ＭＳ 明朝" panose="02020609040205080304" pitchFamily="17" charset="-128"/>
                <a:ea typeface="ＭＳ 明朝" panose="02020609040205080304" pitchFamily="17" charset="-128"/>
              </a:rPr>
              <a:t>・ワーキンググループ新設</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ワーキンググループが検討課題として取組む</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H28</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2</a:t>
            </a:r>
            <a:r>
              <a:rPr lang="ja-JP" altLang="en-US" dirty="0">
                <a:latin typeface="ＭＳ 明朝" panose="02020609040205080304" pitchFamily="17" charset="-128"/>
                <a:ea typeface="ＭＳ 明朝" panose="02020609040205080304" pitchFamily="17" charset="-128"/>
              </a:rPr>
              <a:t>月　 </a:t>
            </a:r>
            <a:r>
              <a:rPr lang="en-US" altLang="ja-JP" dirty="0">
                <a:latin typeface="ＭＳ 明朝" panose="02020609040205080304" pitchFamily="17" charset="-128"/>
                <a:ea typeface="ＭＳ 明朝" panose="02020609040205080304" pitchFamily="17" charset="-128"/>
              </a:rPr>
              <a:t>EITAC</a:t>
            </a:r>
            <a:r>
              <a:rPr lang="ja-JP" altLang="en-US" dirty="0">
                <a:latin typeface="ＭＳ 明朝" panose="02020609040205080304" pitchFamily="17" charset="-128"/>
                <a:ea typeface="ＭＳ 明朝" panose="02020609040205080304" pitchFamily="17" charset="-128"/>
              </a:rPr>
              <a:t>・腐食の有無を判断できる技術を会員へ募る</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H28</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月　 </a:t>
            </a:r>
            <a:r>
              <a:rPr lang="en-US" altLang="ja-JP" dirty="0">
                <a:latin typeface="ＭＳ 明朝" panose="02020609040205080304" pitchFamily="17" charset="-128"/>
                <a:ea typeface="ＭＳ 明朝" panose="02020609040205080304" pitchFamily="17" charset="-128"/>
              </a:rPr>
              <a:t>EITAC</a:t>
            </a:r>
            <a:r>
              <a:rPr lang="ja-JP" altLang="en-US" dirty="0">
                <a:latin typeface="ＭＳ 明朝" panose="02020609040205080304" pitchFamily="17" charset="-128"/>
                <a:ea typeface="ＭＳ 明朝" panose="02020609040205080304" pitchFamily="17" charset="-128"/>
              </a:rPr>
              <a:t>・技術検証の実施</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H28</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月　 検証結果を国土交通省 関東地方整備局 関東技術事務所へ提出</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H28</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月　 </a:t>
            </a:r>
            <a:r>
              <a:rPr lang="ja-JP" altLang="en-US" dirty="0">
                <a:highlight>
                  <a:srgbClr val="FFFF00"/>
                </a:highlight>
                <a:latin typeface="ＭＳ 明朝" panose="02020609040205080304" pitchFamily="17" charset="-128"/>
                <a:ea typeface="ＭＳ 明朝" panose="02020609040205080304" pitchFamily="17" charset="-128"/>
              </a:rPr>
              <a:t>関東技術、公募「附属物</a:t>
            </a:r>
            <a:r>
              <a:rPr lang="en-US" altLang="ja-JP" dirty="0">
                <a:highlight>
                  <a:srgbClr val="FFFF00"/>
                </a:highlight>
                <a:latin typeface="ＭＳ 明朝" panose="02020609040205080304" pitchFamily="17" charset="-128"/>
                <a:ea typeface="ＭＳ 明朝" panose="02020609040205080304" pitchFamily="17" charset="-128"/>
              </a:rPr>
              <a:t>(</a:t>
            </a:r>
            <a:r>
              <a:rPr lang="ja-JP" altLang="en-US" dirty="0">
                <a:highlight>
                  <a:srgbClr val="FFFF00"/>
                </a:highlight>
                <a:latin typeface="ＭＳ 明朝" panose="02020609040205080304" pitchFamily="17" charset="-128"/>
                <a:ea typeface="ＭＳ 明朝" panose="02020609040205080304" pitchFamily="17" charset="-128"/>
              </a:rPr>
              <a:t>標識、照明施設等</a:t>
            </a:r>
            <a:r>
              <a:rPr lang="en-US" altLang="ja-JP" dirty="0">
                <a:highlight>
                  <a:srgbClr val="FFFF00"/>
                </a:highlight>
                <a:latin typeface="ＭＳ 明朝" panose="02020609040205080304" pitchFamily="17" charset="-128"/>
                <a:ea typeface="ＭＳ 明朝" panose="02020609040205080304" pitchFamily="17" charset="-128"/>
              </a:rPr>
              <a:t>)</a:t>
            </a:r>
            <a:r>
              <a:rPr lang="ja-JP" altLang="en-US" dirty="0" err="1">
                <a:highlight>
                  <a:srgbClr val="FFFF00"/>
                </a:highlight>
                <a:latin typeface="ＭＳ 明朝" panose="02020609040205080304" pitchFamily="17" charset="-128"/>
                <a:ea typeface="ＭＳ 明朝" panose="02020609040205080304" pitchFamily="17" charset="-128"/>
              </a:rPr>
              <a:t>の支柱路面境界部以</a:t>
            </a:r>
            <a:endParaRPr lang="en-US" altLang="ja-JP" dirty="0">
              <a:highlight>
                <a:srgbClr val="FFFF00"/>
              </a:highlight>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ja-JP" altLang="en-US" dirty="0">
                <a:highlight>
                  <a:srgbClr val="FFFF00"/>
                </a:highlight>
                <a:latin typeface="ＭＳ 明朝" panose="02020609040205080304" pitchFamily="17" charset="-128"/>
                <a:ea typeface="ＭＳ 明朝" panose="02020609040205080304" pitchFamily="17" charset="-128"/>
              </a:rPr>
              <a:t>下の変状を非破壊で検出できる新技術」</a:t>
            </a:r>
            <a:endParaRPr lang="en-US" altLang="ja-JP" dirty="0">
              <a:highlight>
                <a:srgbClr val="FFFF00"/>
              </a:highlight>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H29</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月　 関東技術、公募結果の公表</a:t>
            </a:r>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H29</a:t>
            </a:r>
            <a:r>
              <a:rPr kumimoji="1" lang="ja-JP" altLang="en-US" dirty="0">
                <a:latin typeface="ＭＳ 明朝" panose="02020609040205080304" pitchFamily="17" charset="-128"/>
                <a:ea typeface="ＭＳ 明朝" panose="02020609040205080304" pitchFamily="17" charset="-128"/>
              </a:rPr>
              <a:t>年</a:t>
            </a:r>
            <a:r>
              <a:rPr kumimoji="1" lang="en-US" altLang="ja-JP" dirty="0">
                <a:latin typeface="ＭＳ 明朝" panose="02020609040205080304" pitchFamily="17" charset="-128"/>
                <a:ea typeface="ＭＳ 明朝" panose="02020609040205080304" pitchFamily="17" charset="-128"/>
              </a:rPr>
              <a:t>3</a:t>
            </a:r>
            <a:r>
              <a:rPr kumimoji="1" lang="ja-JP" altLang="en-US" dirty="0">
                <a:latin typeface="ＭＳ 明朝" panose="02020609040205080304" pitchFamily="17" charset="-128"/>
                <a:ea typeface="ＭＳ 明朝" panose="02020609040205080304" pitchFamily="17" charset="-128"/>
              </a:rPr>
              <a:t>月　 </a:t>
            </a:r>
            <a:r>
              <a:rPr kumimoji="1" lang="ja-JP" altLang="en-US" dirty="0">
                <a:highlight>
                  <a:srgbClr val="FFFF00"/>
                </a:highlight>
                <a:latin typeface="ＭＳ 明朝" panose="02020609040205080304" pitchFamily="17" charset="-128"/>
                <a:ea typeface="ＭＳ 明朝" panose="02020609040205080304" pitchFamily="17" charset="-128"/>
              </a:rPr>
              <a:t>国土交通省・小規模附属物点検要領</a:t>
            </a:r>
            <a:endParaRPr kumimoji="1" lang="en-US" altLang="ja-JP" dirty="0">
              <a:highlight>
                <a:srgbClr val="FFFF00"/>
              </a:highlight>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ja-JP" altLang="en-US" dirty="0">
                <a:highlight>
                  <a:srgbClr val="FFFF00"/>
                </a:highlight>
                <a:latin typeface="ＭＳ 明朝" panose="02020609040205080304" pitchFamily="17" charset="-128"/>
                <a:ea typeface="ＭＳ 明朝" panose="02020609040205080304" pitchFamily="17" charset="-128"/>
              </a:rPr>
              <a:t>（</a:t>
            </a:r>
            <a:r>
              <a:rPr kumimoji="1" lang="ja-JP" altLang="en-US" dirty="0">
                <a:highlight>
                  <a:srgbClr val="FFFF00"/>
                </a:highlight>
                <a:latin typeface="ＭＳ 明朝" panose="02020609040205080304" pitchFamily="17" charset="-128"/>
                <a:ea typeface="ＭＳ 明朝" panose="02020609040205080304" pitchFamily="17" charset="-128"/>
              </a:rPr>
              <a:t>非破壊試験を用いた調査技術も可とする内容）</a:t>
            </a:r>
            <a:endParaRPr kumimoji="1" lang="en-US" altLang="ja-JP" dirty="0">
              <a:highlight>
                <a:srgbClr val="FFFF00"/>
              </a:highlight>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037510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solidFill>
                  <a:prstClr val="black"/>
                </a:solidFill>
                <a:latin typeface="ＭＳ 明朝" panose="02020609040205080304" pitchFamily="17" charset="-128"/>
                <a:ea typeface="ＭＳ 明朝" panose="02020609040205080304" pitchFamily="17" charset="-128"/>
              </a:rPr>
              <a:t>【</a:t>
            </a:r>
            <a:r>
              <a:rPr lang="ja-JP" altLang="en-US" sz="3200" dirty="0">
                <a:solidFill>
                  <a:prstClr val="black"/>
                </a:solidFill>
                <a:latin typeface="ＭＳ 明朝" panose="02020609040205080304" pitchFamily="17" charset="-128"/>
                <a:ea typeface="ＭＳ 明朝" panose="02020609040205080304" pitchFamily="17" charset="-128"/>
              </a:rPr>
              <a:t>附属物スクリーニング調査技術</a:t>
            </a:r>
            <a:r>
              <a:rPr lang="en-US" altLang="ja-JP" sz="3200" dirty="0">
                <a:solidFill>
                  <a:prstClr val="black"/>
                </a:solidFill>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399308"/>
            <a:ext cx="7247713" cy="4897795"/>
          </a:xfrm>
        </p:spPr>
        <p:txBody>
          <a:bodyPr anchor="t">
            <a:normAutofit fontScale="92500" lnSpcReduction="10000"/>
          </a:bodyPr>
          <a:lstStyle/>
          <a:p>
            <a:pPr>
              <a:lnSpc>
                <a:spcPct val="150000"/>
              </a:lnSpc>
            </a:pPr>
            <a:r>
              <a:rPr lang="ja-JP" altLang="en-US" b="1" dirty="0">
                <a:latin typeface="ＭＳ 明朝" panose="02020609040205080304" pitchFamily="17" charset="-128"/>
                <a:ea typeface="ＭＳ 明朝" panose="02020609040205080304" pitchFamily="17" charset="-128"/>
              </a:rPr>
              <a:t>講習会の概要</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一般社団法人日本建設機械施工協会</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施工技術総合研究所の協力を受け開催</a:t>
            </a:r>
            <a:br>
              <a:rPr lang="en-US" altLang="ja-JP" dirty="0">
                <a:latin typeface="ＭＳ 明朝" panose="02020609040205080304" pitchFamily="17" charset="-128"/>
                <a:ea typeface="ＭＳ 明朝" panose="02020609040205080304" pitchFamily="17" charset="-128"/>
              </a:rPr>
            </a:b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主な講習内容</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・調査業務を行う際の心得、倫理</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・超音波の基礎知識</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・評価手法に関する基礎知識</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・構造物に関する知識</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・従来手法（近接目視、板厚測定）の実習</a:t>
            </a:r>
            <a:endParaRPr kumimoji="1" lang="en-US" altLang="ja-JP" dirty="0">
              <a:latin typeface="ＭＳ 明朝" panose="02020609040205080304" pitchFamily="17" charset="-128"/>
              <a:ea typeface="ＭＳ 明朝" panose="02020609040205080304" pitchFamily="17" charset="-128"/>
            </a:endParaRPr>
          </a:p>
        </p:txBody>
      </p:sp>
      <p:pic>
        <p:nvPicPr>
          <p:cNvPr id="1026" name="Picture 2" descr="http://www.eitac.jp/s-PB1708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3352" y="4263370"/>
            <a:ext cx="2711644" cy="2033733"/>
          </a:xfrm>
          <a:prstGeom prst="rect">
            <a:avLst/>
          </a:prstGeom>
          <a:noFill/>
          <a:ln>
            <a:solidFill>
              <a:schemeClr val="tx1"/>
            </a:solidFill>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pic>
        <p:nvPicPr>
          <p:cNvPr id="1028" name="Picture 4" descr="http://www.eitac.jp/s-PB1608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3352" y="1814472"/>
            <a:ext cx="2711644" cy="2033733"/>
          </a:xfrm>
          <a:prstGeom prst="rect">
            <a:avLst/>
          </a:prstGeom>
          <a:noFill/>
          <a:ln>
            <a:solidFill>
              <a:schemeClr val="tx1"/>
            </a:solidFill>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054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附属物スクリーニング調査技術</a:t>
            </a:r>
            <a:r>
              <a:rPr lang="en-US" altLang="ja-JP" sz="3200"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268050"/>
            <a:ext cx="6514473" cy="618335"/>
          </a:xfrm>
        </p:spPr>
        <p:txBody>
          <a:bodyPr anchor="t">
            <a:normAutofit/>
          </a:bodyPr>
          <a:lstStyle/>
          <a:p>
            <a:pPr>
              <a:lnSpc>
                <a:spcPct val="150000"/>
              </a:lnSpc>
            </a:pPr>
            <a:r>
              <a:rPr lang="ja-JP" altLang="en-US" sz="2200" b="1" dirty="0">
                <a:latin typeface="ＭＳ 明朝" panose="02020609040205080304" pitchFamily="17" charset="-128"/>
                <a:ea typeface="ＭＳ 明朝" panose="02020609040205080304" pitchFamily="17" charset="-128"/>
              </a:rPr>
              <a:t>測定原理</a:t>
            </a:r>
            <a:endParaRPr kumimoji="1" lang="en-US" altLang="ja-JP" dirty="0">
              <a:latin typeface="ＭＳ 明朝" panose="02020609040205080304" pitchFamily="17" charset="-128"/>
              <a:ea typeface="ＭＳ 明朝" panose="02020609040205080304" pitchFamily="17" charset="-128"/>
            </a:endParaRPr>
          </a:p>
        </p:txBody>
      </p:sp>
      <p:sp>
        <p:nvSpPr>
          <p:cNvPr id="9" name="コンテンツ プレースホルダー 2"/>
          <p:cNvSpPr txBox="1">
            <a:spLocks/>
          </p:cNvSpPr>
          <p:nvPr/>
        </p:nvSpPr>
        <p:spPr>
          <a:xfrm>
            <a:off x="1466489" y="1746579"/>
            <a:ext cx="10725509" cy="61833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200" dirty="0">
                <a:latin typeface="Century" panose="02040604050505020304" pitchFamily="18" charset="0"/>
                <a:ea typeface="ＭＳ 明朝" panose="02020609040205080304" pitchFamily="17" charset="-128"/>
                <a:cs typeface="Times New Roman" panose="02020603050405020304" pitchFamily="18" charset="0"/>
              </a:rPr>
              <a:t>超音波の</a:t>
            </a:r>
            <a:r>
              <a:rPr lang="ja-JP" altLang="ja-JP" sz="22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反射波</a:t>
            </a:r>
            <a:r>
              <a:rPr lang="en-US" altLang="ja-JP" sz="22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22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Ｂ</a:t>
            </a:r>
            <a:r>
              <a:rPr lang="ja-JP" altLang="ja-JP" sz="22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又は人工試験片</a:t>
            </a:r>
            <a:r>
              <a:rPr lang="en-US" altLang="ja-JP" sz="22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2200" b="1" dirty="0">
                <a:latin typeface="Century" panose="02040604050505020304" pitchFamily="18" charset="0"/>
                <a:ea typeface="ＭＳ 明朝" panose="02020609040205080304" pitchFamily="17" charset="-128"/>
                <a:cs typeface="Times New Roman" panose="02020603050405020304" pitchFamily="18" charset="0"/>
              </a:rPr>
              <a:t>と</a:t>
            </a:r>
            <a:r>
              <a:rPr lang="ja-JP" altLang="ja-JP"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反射波</a:t>
            </a:r>
            <a:r>
              <a:rPr lang="ja-JP" altLang="en-US"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Ｆ</a:t>
            </a:r>
            <a:r>
              <a:rPr lang="en-US" altLang="ja-JP"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腐食</a:t>
            </a:r>
            <a:r>
              <a:rPr lang="en-US" altLang="ja-JP"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等</a:t>
            </a:r>
            <a:r>
              <a:rPr lang="en-US" altLang="ja-JP"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2200" dirty="0">
                <a:latin typeface="Century" panose="02040604050505020304" pitchFamily="18" charset="0"/>
                <a:ea typeface="ＭＳ 明朝" panose="02020609040205080304" pitchFamily="17" charset="-128"/>
                <a:cs typeface="Times New Roman" panose="02020603050405020304" pitchFamily="18" charset="0"/>
              </a:rPr>
              <a:t>との比率により判定</a:t>
            </a:r>
            <a:endParaRPr lang="ja-JP" altLang="ja-JP" sz="22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コンテンツ プレースホルダー 2"/>
          <p:cNvSpPr txBox="1">
            <a:spLocks/>
          </p:cNvSpPr>
          <p:nvPr/>
        </p:nvSpPr>
        <p:spPr>
          <a:xfrm>
            <a:off x="3457174" y="2330637"/>
            <a:ext cx="3372070" cy="61833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一探触子 底面エコー評価法</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7174" y="2752651"/>
            <a:ext cx="3372069" cy="3774437"/>
          </a:xfrm>
          <a:prstGeom prst="rect">
            <a:avLst/>
          </a:prstGeom>
          <a:ln w="12700">
            <a:solidFill>
              <a:schemeClr val="tx1"/>
            </a:solidFill>
          </a:ln>
          <a:effectLst>
            <a:outerShdw blurRad="50800" dist="127000" dir="2700000" algn="tl" rotWithShape="0">
              <a:prstClr val="black">
                <a:alpha val="25000"/>
              </a:prstClr>
            </a:outerShdw>
          </a:effectLst>
        </p:spPr>
      </p:pic>
      <p:grpSp>
        <p:nvGrpSpPr>
          <p:cNvPr id="15" name="グループ化 14"/>
          <p:cNvGrpSpPr/>
          <p:nvPr/>
        </p:nvGrpSpPr>
        <p:grpSpPr>
          <a:xfrm>
            <a:off x="7965659" y="2752650"/>
            <a:ext cx="3372071" cy="3774437"/>
            <a:chOff x="7965659" y="2752650"/>
            <a:chExt cx="3372071" cy="3774437"/>
          </a:xfrm>
        </p:grpSpPr>
        <p:sp>
          <p:nvSpPr>
            <p:cNvPr id="12" name="正方形/長方形 11"/>
            <p:cNvSpPr/>
            <p:nvPr/>
          </p:nvSpPr>
          <p:spPr>
            <a:xfrm>
              <a:off x="7965662" y="2752650"/>
              <a:ext cx="3372068" cy="3774437"/>
            </a:xfrm>
            <a:prstGeom prst="rect">
              <a:avLst/>
            </a:prstGeom>
            <a:solidFill>
              <a:schemeClr val="bg1"/>
            </a:solidFill>
            <a:ln w="12700">
              <a:solidFill>
                <a:schemeClr val="tx1"/>
              </a:solidFill>
            </a:ln>
            <a:effectLst>
              <a:outerShdw blurRad="508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5659" y="2948972"/>
              <a:ext cx="3077724" cy="3562171"/>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2482" y="2876270"/>
              <a:ext cx="1747620" cy="638492"/>
            </a:xfrm>
            <a:prstGeom prst="rect">
              <a:avLst/>
            </a:prstGeom>
          </p:spPr>
        </p:pic>
        <p:sp>
          <p:nvSpPr>
            <p:cNvPr id="13" name="正方形/長方形 12"/>
            <p:cNvSpPr/>
            <p:nvPr/>
          </p:nvSpPr>
          <p:spPr>
            <a:xfrm>
              <a:off x="7965661" y="2752650"/>
              <a:ext cx="3372068" cy="3774437"/>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コンテンツ プレースホルダー 2"/>
          <p:cNvSpPr txBox="1">
            <a:spLocks/>
          </p:cNvSpPr>
          <p:nvPr/>
        </p:nvSpPr>
        <p:spPr>
          <a:xfrm>
            <a:off x="7965660" y="2364914"/>
            <a:ext cx="3372069" cy="61833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zh-TW" altLang="en-US" sz="2000" kern="100" dirty="0">
                <a:latin typeface="Century" panose="02040604050505020304" pitchFamily="18" charset="0"/>
                <a:ea typeface="ＭＳ 明朝" panose="02020609040205080304" pitchFamily="17" charset="-128"/>
                <a:cs typeface="Times New Roman" panose="02020603050405020304" pitchFamily="18" charset="0"/>
              </a:rPr>
              <a:t>一探触子 試験片評価法</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7" name="コンテンツ プレースホルダー 2"/>
          <p:cNvSpPr txBox="1">
            <a:spLocks/>
          </p:cNvSpPr>
          <p:nvPr/>
        </p:nvSpPr>
        <p:spPr>
          <a:xfrm>
            <a:off x="4950460" y="3953496"/>
            <a:ext cx="1577072" cy="460003"/>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Ｆ</a:t>
            </a:r>
            <a:r>
              <a:rPr lang="en-US" altLang="ja-JP"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腐食</a:t>
            </a:r>
            <a:r>
              <a:rPr lang="en-US" altLang="ja-JP"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等</a:t>
            </a:r>
            <a:r>
              <a:rPr lang="en-US" altLang="ja-JP"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endParaRPr lang="ja-JP" altLang="ja-JP" sz="1600" b="1"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8" name="コンテンツ プレースホルダー 2"/>
          <p:cNvSpPr txBox="1">
            <a:spLocks/>
          </p:cNvSpPr>
          <p:nvPr/>
        </p:nvSpPr>
        <p:spPr>
          <a:xfrm>
            <a:off x="4472250" y="3953497"/>
            <a:ext cx="316514" cy="339104"/>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en-US" altLang="ja-JP" sz="16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B</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9" name="コンテンツ プレースホルダー 2"/>
          <p:cNvSpPr txBox="1">
            <a:spLocks/>
          </p:cNvSpPr>
          <p:nvPr/>
        </p:nvSpPr>
        <p:spPr>
          <a:xfrm>
            <a:off x="9316720" y="4098820"/>
            <a:ext cx="1577072" cy="460003"/>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Ｆ</a:t>
            </a:r>
            <a:r>
              <a:rPr lang="en-US" altLang="ja-JP"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腐食</a:t>
            </a:r>
            <a:r>
              <a:rPr lang="en-US" altLang="ja-JP"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等</a:t>
            </a:r>
            <a:r>
              <a:rPr lang="en-US" altLang="ja-JP"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endParaRPr lang="ja-JP" altLang="ja-JP" sz="1600" b="1"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 name="コンテンツ プレースホルダー 2"/>
          <p:cNvSpPr txBox="1">
            <a:spLocks/>
          </p:cNvSpPr>
          <p:nvPr/>
        </p:nvSpPr>
        <p:spPr>
          <a:xfrm>
            <a:off x="10035540" y="2809166"/>
            <a:ext cx="1302189" cy="339104"/>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16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人工試験片</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139888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8153" y="401782"/>
            <a:ext cx="9994872" cy="900545"/>
          </a:xfrm>
        </p:spPr>
        <p:txBody>
          <a:bodyPr/>
          <a:lstStyle/>
          <a:p>
            <a:pPr algn="l"/>
            <a:r>
              <a:rPr lang="ja-JP" altLang="en-US" dirty="0">
                <a:latin typeface="ＭＳ 明朝" panose="02020609040205080304" pitchFamily="17" charset="-128"/>
                <a:ea typeface="ＭＳ 明朝" panose="02020609040205080304" pitchFamily="17" charset="-128"/>
              </a:rPr>
              <a:t>はじめに</a:t>
            </a:r>
            <a:endParaRPr kumimoji="1" lang="ja-JP" altLang="en-US" dirty="0">
              <a:latin typeface="ＭＳ 明朝" panose="02020609040205080304" pitchFamily="17" charset="-128"/>
              <a:ea typeface="ＭＳ 明朝" panose="02020609040205080304" pitchFamily="17" charset="-128"/>
            </a:endParaRPr>
          </a:p>
        </p:txBody>
      </p:sp>
      <p:pic>
        <p:nvPicPr>
          <p:cNvPr id="9" name="図 8"/>
          <p:cNvPicPr>
            <a:picLocks noChangeAspect="1"/>
          </p:cNvPicPr>
          <p:nvPr/>
        </p:nvPicPr>
        <p:blipFill rotWithShape="1">
          <a:blip r:embed="rId2">
            <a:extLst>
              <a:ext uri="{28A0092B-C50C-407E-A947-70E740481C1C}">
                <a14:useLocalDpi xmlns:a14="http://schemas.microsoft.com/office/drawing/2010/main" val="0"/>
              </a:ext>
            </a:extLst>
          </a:blip>
          <a:srcRect l="1545" r="-1"/>
          <a:stretch/>
        </p:blipFill>
        <p:spPr>
          <a:xfrm>
            <a:off x="7617126" y="1181558"/>
            <a:ext cx="4088261" cy="2256906"/>
          </a:xfrm>
          <a:prstGeom prst="rect">
            <a:avLst/>
          </a:prstGeom>
          <a:ln>
            <a:solidFill>
              <a:schemeClr val="tx1"/>
            </a:solidFill>
          </a:ln>
          <a:effectLst>
            <a:outerShdw blurRad="50800" dist="127000" dir="2700000" algn="tl" rotWithShape="0">
              <a:prstClr val="black">
                <a:alpha val="25000"/>
              </a:prstClr>
            </a:outerShdw>
          </a:effectLst>
        </p:spPr>
      </p:pic>
      <p:pic>
        <p:nvPicPr>
          <p:cNvPr id="10" name="図 9"/>
          <p:cNvPicPr>
            <a:picLocks noChangeAspect="1"/>
          </p:cNvPicPr>
          <p:nvPr/>
        </p:nvPicPr>
        <p:blipFill rotWithShape="1">
          <a:blip r:embed="rId3"/>
          <a:srcRect l="1544"/>
          <a:stretch/>
        </p:blipFill>
        <p:spPr>
          <a:xfrm>
            <a:off x="7617126" y="3944291"/>
            <a:ext cx="4088260" cy="2256906"/>
          </a:xfrm>
          <a:prstGeom prst="rect">
            <a:avLst/>
          </a:prstGeom>
          <a:ln>
            <a:solidFill>
              <a:schemeClr val="tx1"/>
            </a:solidFill>
          </a:ln>
          <a:effectLst>
            <a:outerShdw blurRad="50800" dist="127000" dir="2700000" algn="tl" rotWithShape="0">
              <a:prstClr val="black">
                <a:alpha val="25000"/>
              </a:prstClr>
            </a:outerShdw>
          </a:effectLst>
        </p:spPr>
      </p:pic>
      <p:sp>
        <p:nvSpPr>
          <p:cNvPr id="5" name="タイトル 1"/>
          <p:cNvSpPr txBox="1">
            <a:spLocks/>
          </p:cNvSpPr>
          <p:nvPr/>
        </p:nvSpPr>
        <p:spPr>
          <a:xfrm>
            <a:off x="1508152" y="1181558"/>
            <a:ext cx="6108973" cy="5019639"/>
          </a:xfrm>
          <a:prstGeom prst="rect">
            <a:avLst/>
          </a:prstGeom>
          <a:effectLst/>
        </p:spPr>
        <p:txBody>
          <a:bodyPr vert="horz" lIns="91440" tIns="45720" rIns="91440" bIns="45720" rtlCol="0" anchor="ctr" anchorCtr="0">
            <a:normAutofit/>
          </a:bodyPr>
          <a:lstStyle>
            <a:lvl1pPr algn="ctr" defTabSz="457200" rtl="0" eaLnBrk="1" latinLnBrk="0" hangingPunct="1">
              <a:spcBef>
                <a:spcPct val="0"/>
              </a:spcBef>
              <a:buNone/>
              <a:defRPr kumimoji="1" sz="4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600" dirty="0">
                <a:latin typeface="ＭＳ 明朝" panose="02020609040205080304" pitchFamily="17" charset="-128"/>
                <a:ea typeface="ＭＳ 明朝" panose="02020609040205080304" pitchFamily="17" charset="-128"/>
              </a:rPr>
              <a:t>現在、私たちの生活を支えている社会インフラの「品質確保」と「維持管理」が社会的な課題になっております。</a:t>
            </a:r>
            <a:endParaRPr lang="en-US" altLang="ja-JP" sz="1600" dirty="0">
              <a:latin typeface="ＭＳ 明朝" panose="02020609040205080304" pitchFamily="17" charset="-128"/>
              <a:ea typeface="ＭＳ 明朝" panose="02020609040205080304" pitchFamily="17" charset="-128"/>
            </a:endParaRPr>
          </a:p>
          <a:p>
            <a:pPr algn="l"/>
            <a:endParaRPr lang="ja-JP" altLang="en-US" sz="1600" dirty="0">
              <a:latin typeface="ＭＳ 明朝" panose="02020609040205080304" pitchFamily="17" charset="-128"/>
              <a:ea typeface="ＭＳ 明朝" panose="02020609040205080304" pitchFamily="17" charset="-128"/>
            </a:endParaRPr>
          </a:p>
          <a:p>
            <a:pPr algn="l"/>
            <a:r>
              <a:rPr lang="ja-JP" altLang="en-US" sz="1600" dirty="0">
                <a:latin typeface="ＭＳ 明朝" panose="02020609040205080304" pitchFamily="17" charset="-128"/>
                <a:ea typeface="ＭＳ 明朝" panose="02020609040205080304" pitchFamily="17" charset="-128"/>
              </a:rPr>
              <a:t>　そこで、弾性波診断技術を活用して、それらの課題を解決していくことが、弾性波診断技術協会の使命だと確信しております。</a:t>
            </a:r>
            <a:endParaRPr lang="en-US" altLang="ja-JP" sz="1600" dirty="0">
              <a:latin typeface="ＭＳ 明朝" panose="02020609040205080304" pitchFamily="17" charset="-128"/>
              <a:ea typeface="ＭＳ 明朝" panose="02020609040205080304" pitchFamily="17" charset="-128"/>
            </a:endParaRPr>
          </a:p>
          <a:p>
            <a:pPr algn="l"/>
            <a:endParaRPr lang="ja-JP" altLang="en-US" sz="1600" dirty="0">
              <a:latin typeface="ＭＳ 明朝" panose="02020609040205080304" pitchFamily="17" charset="-128"/>
              <a:ea typeface="ＭＳ 明朝" panose="02020609040205080304" pitchFamily="17" charset="-128"/>
            </a:endParaRPr>
          </a:p>
          <a:p>
            <a:pPr algn="l"/>
            <a:r>
              <a:rPr lang="ja-JP" altLang="en-US" sz="1600" dirty="0">
                <a:latin typeface="ＭＳ 明朝" panose="02020609040205080304" pitchFamily="17" charset="-128"/>
                <a:ea typeface="ＭＳ 明朝" panose="02020609040205080304" pitchFamily="17" charset="-128"/>
              </a:rPr>
              <a:t>　そのために技術開発・測定装置認定・測定技術者育成をシステム化し、社会貢献を目指します。</a:t>
            </a:r>
            <a:endParaRPr lang="en-US" altLang="ja-JP" sz="1600" dirty="0">
              <a:latin typeface="ＭＳ 明朝" panose="02020609040205080304" pitchFamily="17" charset="-128"/>
              <a:ea typeface="ＭＳ 明朝" panose="02020609040205080304" pitchFamily="17" charset="-128"/>
            </a:endParaRPr>
          </a:p>
          <a:p>
            <a:pPr algn="l"/>
            <a:endParaRPr lang="ja-JP" altLang="en-US" sz="1600" dirty="0">
              <a:latin typeface="ＭＳ 明朝" panose="02020609040205080304" pitchFamily="17" charset="-128"/>
              <a:ea typeface="ＭＳ 明朝" panose="02020609040205080304" pitchFamily="17" charset="-128"/>
            </a:endParaRPr>
          </a:p>
          <a:p>
            <a:pPr algn="l"/>
            <a:r>
              <a:rPr lang="ja-JP" altLang="en-US" sz="1600" dirty="0">
                <a:latin typeface="ＭＳ 明朝" panose="02020609040205080304" pitchFamily="17" charset="-128"/>
                <a:ea typeface="ＭＳ 明朝" panose="02020609040205080304" pitchFamily="17" charset="-128"/>
              </a:rPr>
              <a:t>　特に測定技術の向上を作業のマニュアル化・特殊現場の対応に関する教育・技術者倫理教育・</a:t>
            </a:r>
            <a:r>
              <a:rPr lang="en-US" altLang="ja-JP" sz="1600" dirty="0">
                <a:latin typeface="ＭＳ 明朝" panose="02020609040205080304" pitchFamily="17" charset="-128"/>
                <a:ea typeface="ＭＳ 明朝" panose="02020609040205080304" pitchFamily="17" charset="-128"/>
              </a:rPr>
              <a:t>e</a:t>
            </a:r>
            <a:r>
              <a:rPr lang="ja-JP" altLang="en-US" sz="1600" dirty="0">
                <a:latin typeface="ＭＳ 明朝" panose="02020609040205080304" pitchFamily="17" charset="-128"/>
                <a:ea typeface="ＭＳ 明朝" panose="02020609040205080304" pitchFamily="17" charset="-128"/>
              </a:rPr>
              <a:t>ラーニング活用などを通じて図り、測定技術者を育成することで信頼される業界を目指してまいります。</a:t>
            </a:r>
          </a:p>
          <a:p>
            <a:pPr algn="l"/>
            <a:endParaRPr lang="ja-JP" altLang="en-US" sz="1600" dirty="0">
              <a:latin typeface="ＭＳ 明朝" panose="02020609040205080304" pitchFamily="17" charset="-128"/>
              <a:ea typeface="ＭＳ 明朝" panose="02020609040205080304" pitchFamily="17" charset="-128"/>
            </a:endParaRPr>
          </a:p>
          <a:p>
            <a:pPr algn="l"/>
            <a:r>
              <a:rPr lang="ja-JP" altLang="en-US" sz="1600" dirty="0">
                <a:latin typeface="ＭＳ 明朝" panose="02020609040205080304" pitchFamily="17" charset="-128"/>
                <a:ea typeface="ＭＳ 明朝" panose="02020609040205080304" pitchFamily="17" charset="-128"/>
              </a:rPr>
              <a:t>　　　一般社団法人弾性波診断技術協会　理事長　　藤井　俊逸</a:t>
            </a:r>
            <a:endParaRPr lang="en-US" altLang="ja-JP" sz="18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94327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３－２．技術講習会の実施</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7"/>
            <a:ext cx="10619510" cy="5335798"/>
          </a:xfrm>
        </p:spPr>
        <p:txBody>
          <a:bodyPr>
            <a:normAutofit/>
          </a:bodyPr>
          <a:lstStyle/>
          <a:p>
            <a:r>
              <a:rPr lang="ja-JP" altLang="en-US" dirty="0">
                <a:latin typeface="ＭＳ 明朝" panose="02020609040205080304" pitchFamily="17" charset="-128"/>
                <a:ea typeface="ＭＳ 明朝" panose="02020609040205080304" pitchFamily="17" charset="-128"/>
              </a:rPr>
              <a:t>開催実績</a:t>
            </a:r>
            <a:br>
              <a:rPr lang="en-US" altLang="ja-JP" dirty="0">
                <a:latin typeface="ＭＳ 明朝" panose="02020609040205080304" pitchFamily="17" charset="-128"/>
                <a:ea typeface="ＭＳ 明朝" panose="02020609040205080304" pitchFamily="17" charset="-128"/>
              </a:rPr>
            </a:br>
            <a:br>
              <a:rPr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「附属物スクリーニング調査技術者講習会</a:t>
            </a:r>
            <a:r>
              <a:rPr lang="ja-JP" altLang="en-US" dirty="0">
                <a:latin typeface="ＭＳ 明朝" panose="02020609040205080304" pitchFamily="17" charset="-128"/>
                <a:ea typeface="ＭＳ 明朝" panose="02020609040205080304" pitchFamily="17" charset="-128"/>
              </a:rPr>
              <a:t>」</a:t>
            </a:r>
            <a:br>
              <a:rPr lang="en-US" altLang="ja-JP" dirty="0">
                <a:latin typeface="ＭＳ 明朝" panose="02020609040205080304" pitchFamily="17" charset="-128"/>
                <a:ea typeface="ＭＳ 明朝" panose="02020609040205080304" pitchFamily="17" charset="-128"/>
              </a:rPr>
            </a:b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開催回数</a:t>
            </a:r>
            <a:r>
              <a:rPr kumimoji="1" lang="ja-JP" altLang="en-US" dirty="0">
                <a:latin typeface="ＭＳ 明朝" panose="02020609040205080304" pitchFamily="17" charset="-128"/>
                <a:ea typeface="ＭＳ 明朝" panose="02020609040205080304" pitchFamily="17" charset="-128"/>
              </a:rPr>
              <a:t>　　累計８回</a:t>
            </a: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総受講者　　２２１</a:t>
            </a:r>
            <a:r>
              <a:rPr lang="ja-JP" altLang="en-US" dirty="0">
                <a:latin typeface="ＭＳ 明朝" panose="02020609040205080304" pitchFamily="17" charset="-128"/>
                <a:ea typeface="ＭＳ 明朝" panose="02020609040205080304" pitchFamily="17" charset="-128"/>
              </a:rPr>
              <a:t>名　　　</a:t>
            </a:r>
            <a:r>
              <a:rPr lang="zh-TW" altLang="en-US"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令和</a:t>
            </a:r>
            <a:r>
              <a:rPr lang="en-US" altLang="ja-JP" dirty="0">
                <a:latin typeface="ＭＳ 明朝" panose="02020609040205080304" pitchFamily="17" charset="-128"/>
                <a:ea typeface="ＭＳ 明朝" panose="02020609040205080304" pitchFamily="17" charset="-128"/>
              </a:rPr>
              <a:t>6</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7</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12</a:t>
            </a:r>
            <a:r>
              <a:rPr lang="ja-JP" altLang="en-US" dirty="0">
                <a:latin typeface="ＭＳ 明朝" panose="02020609040205080304" pitchFamily="17" charset="-128"/>
                <a:ea typeface="ＭＳ 明朝" panose="02020609040205080304" pitchFamily="17" charset="-128"/>
              </a:rPr>
              <a:t>日</a:t>
            </a:r>
            <a:r>
              <a:rPr lang="zh-TW" altLang="en-US" dirty="0">
                <a:latin typeface="ＭＳ 明朝" panose="02020609040205080304" pitchFamily="17" charset="-128"/>
                <a:ea typeface="ＭＳ 明朝" panose="02020609040205080304" pitchFamily="17" charset="-128"/>
              </a:rPr>
              <a:t>現在）</a:t>
            </a:r>
            <a:endParaRPr lang="en-US" altLang="zh-TW" dirty="0">
              <a:latin typeface="ＭＳ 明朝" panose="02020609040205080304" pitchFamily="17" charset="-128"/>
              <a:ea typeface="ＭＳ 明朝" panose="02020609040205080304" pitchFamily="17" charset="-128"/>
            </a:endParaRPr>
          </a:p>
          <a:p>
            <a:pPr marL="0" indent="0">
              <a:buNone/>
            </a:pPr>
            <a:endParaRPr kumimoji="1"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試験使用装置</a:t>
            </a:r>
            <a:endParaRPr kumimoji="1" lang="en-US" altLang="ja-JP" dirty="0">
              <a:latin typeface="ＭＳ 明朝" panose="02020609040205080304" pitchFamily="17" charset="-128"/>
              <a:ea typeface="ＭＳ 明朝" panose="02020609040205080304" pitchFamily="17" charset="-128"/>
            </a:endParaRPr>
          </a:p>
          <a:p>
            <a:pPr marL="0" indent="0">
              <a:buNone/>
            </a:pPr>
            <a:r>
              <a:rPr kumimoji="1" lang="ja-JP" altLang="en-US" dirty="0">
                <a:latin typeface="ＭＳ 明朝" panose="02020609040205080304" pitchFamily="17" charset="-128"/>
                <a:ea typeface="ＭＳ 明朝" panose="02020609040205080304" pitchFamily="17" charset="-128"/>
              </a:rPr>
              <a:t>　一探触子底面エコー評価法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 </a:t>
            </a:r>
            <a:r>
              <a:rPr kumimoji="1" lang="ja-JP" altLang="en-US" dirty="0">
                <a:latin typeface="ＭＳ 明朝" panose="02020609040205080304" pitchFamily="17" charset="-128"/>
                <a:ea typeface="ＭＳ 明朝" panose="02020609040205080304" pitchFamily="17" charset="-128"/>
              </a:rPr>
              <a:t>コロージョンドクター </a:t>
            </a:r>
            <a:r>
              <a:rPr kumimoji="1"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 </a:t>
            </a:r>
            <a:r>
              <a:rPr kumimoji="1" lang="ja-JP" altLang="en-US" dirty="0">
                <a:latin typeface="ＭＳ 明朝" panose="02020609040205080304" pitchFamily="17" charset="-128"/>
                <a:ea typeface="ＭＳ 明朝" panose="02020609040205080304" pitchFamily="17" charset="-128"/>
              </a:rPr>
              <a:t>ジオファイブ社製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一探触子</a:t>
            </a:r>
            <a:r>
              <a:rPr lang="zh-TW" altLang="en-US" dirty="0">
                <a:latin typeface="ＭＳ 明朝" panose="02020609040205080304" pitchFamily="17" charset="-128"/>
                <a:ea typeface="ＭＳ 明朝" panose="02020609040205080304" pitchFamily="17" charset="-128"/>
              </a:rPr>
              <a:t>試験片評価法</a:t>
            </a: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　キズミー１　　　　　</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　リンク社製</a:t>
            </a:r>
            <a:endParaRPr kumimoji="1" lang="en-US" altLang="ja-JP" dirty="0">
              <a:latin typeface="ＭＳ 明朝" panose="02020609040205080304" pitchFamily="17" charset="-128"/>
              <a:ea typeface="ＭＳ 明朝" panose="02020609040205080304" pitchFamily="17" charset="-128"/>
            </a:endParaRPr>
          </a:p>
          <a:p>
            <a:pPr marL="0" indent="0">
              <a:buNone/>
            </a:pPr>
            <a:endParaRPr kumimoji="1" lang="en-US" altLang="ja-JP" dirty="0">
              <a:latin typeface="ＭＳ 明朝" panose="02020609040205080304" pitchFamily="17" charset="-128"/>
              <a:ea typeface="ＭＳ 明朝" panose="02020609040205080304" pitchFamily="17" charset="-128"/>
            </a:endParaRPr>
          </a:p>
        </p:txBody>
      </p:sp>
      <p:pic>
        <p:nvPicPr>
          <p:cNvPr id="5" name="図 4"/>
          <p:cNvPicPr>
            <a:picLocks noChangeAspect="1"/>
          </p:cNvPicPr>
          <p:nvPr/>
        </p:nvPicPr>
        <p:blipFill>
          <a:blip r:embed="rId2"/>
          <a:stretch>
            <a:fillRect/>
          </a:stretch>
        </p:blipFill>
        <p:spPr>
          <a:xfrm>
            <a:off x="8810580" y="1385186"/>
            <a:ext cx="2812054" cy="1723360"/>
          </a:xfrm>
          <a:prstGeom prst="rect">
            <a:avLst/>
          </a:prstGeom>
          <a:ln>
            <a:solidFill>
              <a:schemeClr val="tx1"/>
            </a:solidFill>
          </a:ln>
          <a:effectLst>
            <a:outerShdw blurRad="50800" dist="127000" dir="2700000" algn="tl" rotWithShape="0">
              <a:prstClr val="black">
                <a:alpha val="25000"/>
              </a:prstClr>
            </a:outerShdw>
          </a:effectLst>
        </p:spPr>
      </p:pic>
    </p:spTree>
    <p:extLst>
      <p:ext uri="{BB962C8B-B14F-4D97-AF65-F5344CB8AC3E}">
        <p14:creationId xmlns:p14="http://schemas.microsoft.com/office/powerpoint/2010/main" val="3713685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solidFill>
                  <a:prstClr val="black"/>
                </a:solidFill>
                <a:latin typeface="ＭＳ 明朝" panose="02020609040205080304" pitchFamily="17" charset="-128"/>
                <a:ea typeface="ＭＳ 明朝" panose="02020609040205080304" pitchFamily="17" charset="-128"/>
              </a:rPr>
              <a:t>【</a:t>
            </a:r>
            <a:r>
              <a:rPr lang="ja-JP" altLang="en-US" sz="3200" dirty="0">
                <a:solidFill>
                  <a:prstClr val="black"/>
                </a:solidFill>
                <a:latin typeface="ＭＳ 明朝" panose="02020609040205080304" pitchFamily="17" charset="-128"/>
                <a:ea typeface="ＭＳ 明朝" panose="02020609040205080304" pitchFamily="17" charset="-128"/>
              </a:rPr>
              <a:t>地中レーダ探査技術に求められるもの</a:t>
            </a:r>
            <a:r>
              <a:rPr lang="en-US" altLang="ja-JP" sz="3200" dirty="0">
                <a:solidFill>
                  <a:prstClr val="black"/>
                </a:solidFill>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46455" y="4177610"/>
            <a:ext cx="2751527" cy="2064182"/>
          </a:xfrm>
          <a:prstGeom prst="rect">
            <a:avLst/>
          </a:prstGeom>
          <a:noFill/>
          <a:ln>
            <a:solidFill>
              <a:schemeClr val="tx1"/>
            </a:solidFill>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20736" y="4177610"/>
            <a:ext cx="2752989" cy="2064182"/>
          </a:xfrm>
          <a:prstGeom prst="rect">
            <a:avLst/>
          </a:prstGeom>
          <a:noFill/>
          <a:ln>
            <a:solidFill>
              <a:schemeClr val="tx1"/>
            </a:solidFill>
          </a:ln>
          <a:effectLst>
            <a:outerShdw blurRad="50800" dist="127000" dir="2700000" algn="tl" rotWithShape="0">
              <a:prstClr val="black">
                <a:alpha val="25000"/>
              </a:prstClr>
            </a:outerShdw>
          </a:effectLst>
        </p:spPr>
      </p:pic>
      <p:sp>
        <p:nvSpPr>
          <p:cNvPr id="6" name="コンテンツ プレースホルダー 2"/>
          <p:cNvSpPr txBox="1">
            <a:spLocks/>
          </p:cNvSpPr>
          <p:nvPr/>
        </p:nvSpPr>
        <p:spPr>
          <a:xfrm>
            <a:off x="1466489" y="1649896"/>
            <a:ext cx="8661485" cy="472108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a:lnSpc>
                <a:spcPct val="120000"/>
              </a:lnSpc>
            </a:pPr>
            <a:r>
              <a:rPr lang="ja-JP" altLang="en-US" b="1" dirty="0">
                <a:latin typeface="ＭＳ 明朝" panose="02020609040205080304" pitchFamily="17" charset="-128"/>
                <a:ea typeface="ＭＳ 明朝" panose="02020609040205080304" pitchFamily="17" charset="-128"/>
              </a:rPr>
              <a:t>この業界に地中レーダ探査技術をもっと身近に</a:t>
            </a:r>
            <a:endParaRPr lang="en-US" altLang="ja-JP" dirty="0">
              <a:latin typeface="ＭＳ 明朝" panose="02020609040205080304" pitchFamily="17" charset="-128"/>
              <a:ea typeface="ＭＳ 明朝" panose="02020609040205080304" pitchFamily="17" charset="-128"/>
            </a:endParaRPr>
          </a:p>
          <a:p>
            <a:pPr marL="0" indent="0">
              <a:lnSpc>
                <a:spcPct val="120000"/>
              </a:lnSpc>
              <a:buNone/>
            </a:pPr>
            <a:r>
              <a:rPr lang="ja-JP" altLang="en-US" dirty="0">
                <a:latin typeface="ＭＳ 明朝" panose="02020609040205080304" pitchFamily="17" charset="-128"/>
                <a:ea typeface="ＭＳ 明朝" panose="02020609040205080304" pitchFamily="17" charset="-128"/>
              </a:rPr>
              <a:t>　・防護柵等の設置前の事前調査</a:t>
            </a:r>
            <a:endParaRPr lang="en-US" altLang="ja-JP" dirty="0">
              <a:latin typeface="ＭＳ 明朝" panose="02020609040205080304" pitchFamily="17" charset="-128"/>
              <a:ea typeface="ＭＳ 明朝" panose="02020609040205080304" pitchFamily="17" charset="-128"/>
            </a:endParaRPr>
          </a:p>
          <a:p>
            <a:pPr marL="0" indent="0">
              <a:lnSpc>
                <a:spcPct val="120000"/>
              </a:lnSpc>
              <a:buNone/>
            </a:pPr>
            <a:r>
              <a:rPr lang="ja-JP" altLang="en-US" dirty="0">
                <a:latin typeface="ＭＳ 明朝" panose="02020609040205080304" pitchFamily="17" charset="-128"/>
                <a:ea typeface="ＭＳ 明朝" panose="02020609040205080304" pitchFamily="17" charset="-128"/>
              </a:rPr>
              <a:t>　・土工、掘削作業時の配管、ケーブル切断の予防</a:t>
            </a:r>
          </a:p>
          <a:p>
            <a:pPr marL="0" indent="0">
              <a:lnSpc>
                <a:spcPct val="120000"/>
              </a:lnSpc>
              <a:buNone/>
            </a:pPr>
            <a:r>
              <a:rPr lang="ja-JP" altLang="en-US" dirty="0">
                <a:latin typeface="ＭＳ 明朝" panose="02020609040205080304" pitchFamily="17" charset="-128"/>
                <a:ea typeface="ＭＳ 明朝" panose="02020609040205080304" pitchFamily="17" charset="-128"/>
              </a:rPr>
              <a:t>　・地下、トンネル壁面の空洞調査</a:t>
            </a:r>
          </a:p>
        </p:txBody>
      </p:sp>
    </p:spTree>
    <p:extLst>
      <p:ext uri="{BB962C8B-B14F-4D97-AF65-F5344CB8AC3E}">
        <p14:creationId xmlns:p14="http://schemas.microsoft.com/office/powerpoint/2010/main" val="1094147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solidFill>
                  <a:prstClr val="black"/>
                </a:solidFill>
                <a:latin typeface="ＭＳ 明朝" panose="02020609040205080304" pitchFamily="17" charset="-128"/>
                <a:ea typeface="ＭＳ 明朝" panose="02020609040205080304" pitchFamily="17" charset="-128"/>
              </a:rPr>
              <a:t>【</a:t>
            </a:r>
            <a:r>
              <a:rPr lang="ja-JP" altLang="en-US" sz="3200" dirty="0">
                <a:solidFill>
                  <a:prstClr val="black"/>
                </a:solidFill>
                <a:latin typeface="ＭＳ 明朝" panose="02020609040205080304" pitchFamily="17" charset="-128"/>
                <a:ea typeface="ＭＳ 明朝" panose="02020609040205080304" pitchFamily="17" charset="-128"/>
              </a:rPr>
              <a:t>地中レーダ探査技術</a:t>
            </a:r>
            <a:r>
              <a:rPr lang="en-US" altLang="ja-JP" sz="3200" dirty="0">
                <a:solidFill>
                  <a:prstClr val="black"/>
                </a:solidFill>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510"/>
          <a:stretch/>
        </p:blipFill>
        <p:spPr bwMode="auto">
          <a:xfrm>
            <a:off x="8709736" y="4274590"/>
            <a:ext cx="2887557" cy="2064182"/>
          </a:xfrm>
          <a:prstGeom prst="rect">
            <a:avLst/>
          </a:prstGeom>
          <a:noFill/>
          <a:ln>
            <a:solidFill>
              <a:schemeClr val="tx1"/>
            </a:solidFill>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850" r="7069" b="2642"/>
          <a:stretch/>
        </p:blipFill>
        <p:spPr bwMode="auto">
          <a:xfrm>
            <a:off x="8710580" y="1807575"/>
            <a:ext cx="2882246" cy="2058747"/>
          </a:xfrm>
          <a:prstGeom prst="rect">
            <a:avLst/>
          </a:prstGeom>
          <a:noFill/>
          <a:ln>
            <a:solidFill>
              <a:schemeClr val="tx1"/>
            </a:solidFill>
          </a:ln>
          <a:effectLst>
            <a:outerShdw blurRad="50800" dist="127000" dir="2700000" algn="tl" rotWithShape="0">
              <a:prstClr val="black">
                <a:alpha val="25000"/>
              </a:prstClr>
            </a:outerShdw>
          </a:effectLst>
        </p:spPr>
      </p:pic>
      <p:sp>
        <p:nvSpPr>
          <p:cNvPr id="6" name="コンテンツ プレースホルダー 2"/>
          <p:cNvSpPr txBox="1">
            <a:spLocks/>
          </p:cNvSpPr>
          <p:nvPr/>
        </p:nvSpPr>
        <p:spPr>
          <a:xfrm>
            <a:off x="1466489" y="1399307"/>
            <a:ext cx="7247713" cy="4971675"/>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a:lnSpc>
                <a:spcPct val="120000"/>
              </a:lnSpc>
            </a:pPr>
            <a:r>
              <a:rPr lang="ja-JP" altLang="en-US" b="1" dirty="0">
                <a:latin typeface="ＭＳ 明朝" panose="02020609040205080304" pitchFamily="17" charset="-128"/>
                <a:ea typeface="ＭＳ 明朝" panose="02020609040205080304" pitchFamily="17" charset="-128"/>
              </a:rPr>
              <a:t>講習会の概要</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会員企業の協力</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非破壊試験フィールド</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のもと開催</a:t>
            </a:r>
            <a:br>
              <a:rPr lang="en-US" altLang="ja-JP" dirty="0">
                <a:latin typeface="ＭＳ 明朝" panose="02020609040205080304" pitchFamily="17" charset="-128"/>
                <a:ea typeface="ＭＳ 明朝" panose="02020609040205080304" pitchFamily="17" charset="-128"/>
              </a:rPr>
            </a:br>
            <a:endParaRPr lang="en-US" altLang="ja-JP" dirty="0">
              <a:latin typeface="ＭＳ 明朝" panose="02020609040205080304" pitchFamily="17" charset="-128"/>
              <a:ea typeface="ＭＳ 明朝" panose="02020609040205080304" pitchFamily="17" charset="-128"/>
            </a:endParaRPr>
          </a:p>
          <a:p>
            <a:pPr marL="0" indent="0">
              <a:lnSpc>
                <a:spcPct val="120000"/>
              </a:lnSpc>
              <a:buNone/>
            </a:pPr>
            <a:r>
              <a:rPr lang="ja-JP" altLang="en-US" dirty="0">
                <a:latin typeface="ＭＳ 明朝" panose="02020609040205080304" pitchFamily="17" charset="-128"/>
                <a:ea typeface="ＭＳ 明朝" panose="02020609040205080304" pitchFamily="17" charset="-128"/>
              </a:rPr>
              <a:t>　主な講習内容</a:t>
            </a:r>
            <a:endParaRPr lang="en-US" altLang="ja-JP" dirty="0">
              <a:latin typeface="ＭＳ 明朝" panose="02020609040205080304" pitchFamily="17" charset="-128"/>
              <a:ea typeface="ＭＳ 明朝" panose="02020609040205080304" pitchFamily="17" charset="-128"/>
            </a:endParaRPr>
          </a:p>
          <a:p>
            <a:pPr marL="0" indent="0">
              <a:lnSpc>
                <a:spcPct val="120000"/>
              </a:lnSpc>
              <a:buNone/>
            </a:pPr>
            <a:r>
              <a:rPr lang="ja-JP" altLang="en-US" dirty="0">
                <a:latin typeface="ＭＳ 明朝" panose="02020609040205080304" pitchFamily="17" charset="-128"/>
                <a:ea typeface="ＭＳ 明朝" panose="02020609040205080304" pitchFamily="17" charset="-128"/>
              </a:rPr>
              <a:t>　　・社会的背景、経緯</a:t>
            </a:r>
            <a:endParaRPr lang="en-US" altLang="ja-JP" dirty="0">
              <a:latin typeface="ＭＳ 明朝" panose="02020609040205080304" pitchFamily="17" charset="-128"/>
              <a:ea typeface="ＭＳ 明朝" panose="02020609040205080304" pitchFamily="17" charset="-128"/>
            </a:endParaRPr>
          </a:p>
          <a:p>
            <a:pPr marL="0" indent="0">
              <a:lnSpc>
                <a:spcPct val="120000"/>
              </a:lnSpc>
              <a:buNone/>
            </a:pPr>
            <a:r>
              <a:rPr lang="ja-JP" altLang="en-US" dirty="0">
                <a:latin typeface="ＭＳ 明朝" panose="02020609040205080304" pitchFamily="17" charset="-128"/>
                <a:ea typeface="ＭＳ 明朝" panose="02020609040205080304" pitchFamily="17" charset="-128"/>
              </a:rPr>
              <a:t>　　・探査業務の心得、倫理</a:t>
            </a:r>
          </a:p>
          <a:p>
            <a:pPr marL="0" indent="0">
              <a:lnSpc>
                <a:spcPct val="120000"/>
              </a:lnSpc>
              <a:buNone/>
            </a:pPr>
            <a:r>
              <a:rPr lang="ja-JP" altLang="en-US" dirty="0">
                <a:latin typeface="ＭＳ 明朝" panose="02020609040205080304" pitchFamily="17" charset="-128"/>
                <a:ea typeface="ＭＳ 明朝" panose="02020609040205080304" pitchFamily="17" charset="-128"/>
              </a:rPr>
              <a:t>　　・電磁波の基礎知識、原理</a:t>
            </a:r>
          </a:p>
          <a:p>
            <a:pPr marL="0" indent="0">
              <a:lnSpc>
                <a:spcPct val="120000"/>
              </a:lnSpc>
              <a:buNone/>
            </a:pPr>
            <a:r>
              <a:rPr lang="ja-JP" altLang="en-US" dirty="0">
                <a:latin typeface="ＭＳ 明朝" panose="02020609040205080304" pitchFamily="17" charset="-128"/>
                <a:ea typeface="ＭＳ 明朝" panose="02020609040205080304" pitchFamily="17" charset="-128"/>
              </a:rPr>
              <a:t>　　・装置に関する知識、探査対象物</a:t>
            </a:r>
          </a:p>
          <a:p>
            <a:pPr marL="0" indent="0">
              <a:lnSpc>
                <a:spcPct val="120000"/>
              </a:lnSpc>
              <a:buNone/>
            </a:pPr>
            <a:r>
              <a:rPr lang="ja-JP" altLang="en-US" dirty="0">
                <a:latin typeface="ＭＳ 明朝" panose="02020609040205080304" pitchFamily="17" charset="-128"/>
                <a:ea typeface="ＭＳ 明朝" panose="02020609040205080304" pitchFamily="17" charset="-128"/>
              </a:rPr>
              <a:t>　　・非破壊試験フィールドでの実地講習</a:t>
            </a:r>
          </a:p>
          <a:p>
            <a:pPr marL="0" indent="0">
              <a:lnSpc>
                <a:spcPct val="120000"/>
              </a:lnSpc>
              <a:buNone/>
            </a:pPr>
            <a:r>
              <a:rPr lang="ja-JP" altLang="en-US" dirty="0">
                <a:latin typeface="ＭＳ 明朝" panose="02020609040205080304" pitchFamily="17" charset="-128"/>
                <a:ea typeface="ＭＳ 明朝" panose="02020609040205080304" pitchFamily="17" charset="-128"/>
              </a:rPr>
              <a:t>　　・データ解析</a:t>
            </a:r>
          </a:p>
        </p:txBody>
      </p:sp>
    </p:spTree>
    <p:extLst>
      <p:ext uri="{BB962C8B-B14F-4D97-AF65-F5344CB8AC3E}">
        <p14:creationId xmlns:p14="http://schemas.microsoft.com/office/powerpoint/2010/main" val="1610162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地中レーダ探査技術</a:t>
            </a:r>
            <a:r>
              <a:rPr lang="en-US" altLang="ja-JP" sz="3200"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268050"/>
            <a:ext cx="6514473" cy="618335"/>
          </a:xfrm>
        </p:spPr>
        <p:txBody>
          <a:bodyPr anchor="t">
            <a:normAutofit/>
          </a:bodyPr>
          <a:lstStyle/>
          <a:p>
            <a:pPr>
              <a:lnSpc>
                <a:spcPct val="150000"/>
              </a:lnSpc>
            </a:pPr>
            <a:r>
              <a:rPr lang="ja-JP" altLang="en-US" sz="2200" b="1" dirty="0">
                <a:latin typeface="ＭＳ 明朝" panose="02020609040205080304" pitchFamily="17" charset="-128"/>
                <a:ea typeface="ＭＳ 明朝" panose="02020609040205080304" pitchFamily="17" charset="-128"/>
              </a:rPr>
              <a:t>測定原理</a:t>
            </a:r>
            <a:endParaRPr kumimoji="1" lang="en-US" altLang="ja-JP" dirty="0">
              <a:latin typeface="ＭＳ 明朝" panose="02020609040205080304" pitchFamily="17" charset="-128"/>
              <a:ea typeface="ＭＳ 明朝" panose="02020609040205080304" pitchFamily="17" charset="-128"/>
            </a:endParaRPr>
          </a:p>
        </p:txBody>
      </p:sp>
      <p:sp>
        <p:nvSpPr>
          <p:cNvPr id="9" name="コンテンツ プレースホルダー 2"/>
          <p:cNvSpPr txBox="1">
            <a:spLocks/>
          </p:cNvSpPr>
          <p:nvPr/>
        </p:nvSpPr>
        <p:spPr>
          <a:xfrm>
            <a:off x="1466489" y="1886384"/>
            <a:ext cx="5262302" cy="111560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　電磁波を地中や構造物に向けて</a:t>
            </a:r>
            <a:r>
              <a:rPr lang="ja-JP" altLang="en-US" sz="22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発信</a:t>
            </a: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し</a:t>
            </a:r>
            <a:endParaRPr lang="en-US" altLang="ja-JP" sz="22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spcAft>
                <a:spcPts val="0"/>
              </a:spcAft>
              <a:buNone/>
            </a:pP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　対象物からの</a:t>
            </a:r>
            <a:r>
              <a:rPr lang="ja-JP" altLang="en-US" sz="22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反射波</a:t>
            </a: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を受信することに</a:t>
            </a:r>
            <a:endParaRPr lang="en-US" altLang="ja-JP" sz="22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spcAft>
                <a:spcPts val="0"/>
              </a:spcAft>
              <a:buNone/>
            </a:pP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　より、対象物の距離や深度などを測定</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243" y="1886385"/>
            <a:ext cx="4969739" cy="4619758"/>
          </a:xfrm>
          <a:prstGeom prst="rect">
            <a:avLst/>
          </a:prstGeom>
          <a:ln w="12700">
            <a:solidFill>
              <a:schemeClr val="tx1"/>
            </a:solidFill>
          </a:ln>
          <a:effectLst>
            <a:outerShdw blurRad="50800" dist="127000" dir="2700000" algn="tl" rotWithShape="0">
              <a:prstClr val="black">
                <a:alpha val="25000"/>
              </a:prstClr>
            </a:outerShdw>
          </a:effectLst>
        </p:spPr>
      </p:pic>
      <p:sp>
        <p:nvSpPr>
          <p:cNvPr id="16" name="角丸四角形吹き出し 15"/>
          <p:cNvSpPr/>
          <p:nvPr/>
        </p:nvSpPr>
        <p:spPr>
          <a:xfrm>
            <a:off x="2295938" y="3347049"/>
            <a:ext cx="4035287" cy="3159093"/>
          </a:xfrm>
          <a:prstGeom prst="wedgeRoundRectCallout">
            <a:avLst>
              <a:gd name="adj1" fmla="val 59763"/>
              <a:gd name="adj2" fmla="val 21417"/>
              <a:gd name="adj3" fmla="val 16667"/>
            </a:avLst>
          </a:prstGeom>
          <a:solidFill>
            <a:schemeClr val="bg1"/>
          </a:solidFill>
          <a:ln w="12700" cap="flat" cmpd="sng" algn="ctr">
            <a:solidFill>
              <a:srgbClr val="4F81BD">
                <a:shade val="50000"/>
              </a:srgbClr>
            </a:solidFill>
            <a:prstDash val="solid"/>
          </a:ln>
          <a:effectLst>
            <a:outerShdw blurRad="50800" sx="101000" sy="101000" algn="ctr" rotWithShape="0">
              <a:prstClr val="black">
                <a:alpha val="5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600" b="1"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探査対象</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・地中の埋設物（埋設管）、空洞コン</a:t>
            </a:r>
            <a:endParaRPr lang="en-US" alt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altLang="en-US" sz="16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クリート構造物内部（鉄筋、空洞な</a:t>
            </a:r>
            <a:endParaRPr lang="en-US" alt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altLang="en-US" sz="16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ど）</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・道路構造（舗装厚など）</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・遺跡</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・環境調査（地層構造、汚染範囲、地</a:t>
            </a:r>
            <a:endParaRPr lang="en-US" alt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altLang="en-US" sz="16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下水）</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・湖底の堆積物</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・地雷検知</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・樹木の健全度（空洞）</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等々</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509246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３－２．技術講習会の実施</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7"/>
            <a:ext cx="8032161" cy="5225474"/>
          </a:xfrm>
        </p:spPr>
        <p:txBody>
          <a:bodyPr>
            <a:normAutofit lnSpcReduction="10000"/>
          </a:bodyPr>
          <a:lstStyle/>
          <a:p>
            <a:r>
              <a:rPr lang="ja-JP" altLang="en-US" dirty="0">
                <a:latin typeface="ＭＳ 明朝" panose="02020609040205080304" pitchFamily="17" charset="-128"/>
                <a:ea typeface="ＭＳ 明朝" panose="02020609040205080304" pitchFamily="17" charset="-128"/>
              </a:rPr>
              <a:t>開催実績</a:t>
            </a:r>
            <a:br>
              <a:rPr lang="en-US" altLang="ja-JP" dirty="0">
                <a:latin typeface="ＭＳ 明朝" panose="02020609040205080304" pitchFamily="17" charset="-128"/>
                <a:ea typeface="ＭＳ 明朝" panose="02020609040205080304" pitchFamily="17" charset="-128"/>
              </a:rPr>
            </a:br>
            <a:br>
              <a:rPr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「地中レーダ基礎講習会</a:t>
            </a:r>
            <a:r>
              <a:rPr lang="ja-JP" altLang="en-US" dirty="0">
                <a:latin typeface="ＭＳ 明朝" panose="02020609040205080304" pitchFamily="17" charset="-128"/>
                <a:ea typeface="ＭＳ 明朝" panose="02020609040205080304" pitchFamily="17" charset="-128"/>
              </a:rPr>
              <a:t>」</a:t>
            </a:r>
            <a:br>
              <a:rPr lang="en-US" altLang="ja-JP" dirty="0">
                <a:latin typeface="ＭＳ 明朝" panose="02020609040205080304" pitchFamily="17" charset="-128"/>
                <a:ea typeface="ＭＳ 明朝" panose="02020609040205080304" pitchFamily="17" charset="-128"/>
              </a:rPr>
            </a:b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使用装置　：　</a:t>
            </a:r>
            <a:r>
              <a:rPr lang="en-US" altLang="ja-JP" dirty="0">
                <a:latin typeface="ＭＳ 明朝" panose="02020609040205080304" pitchFamily="17" charset="-128"/>
                <a:ea typeface="ＭＳ 明朝" panose="02020609040205080304" pitchFamily="17" charset="-128"/>
              </a:rPr>
              <a:t>GSSI</a:t>
            </a:r>
            <a:r>
              <a:rPr lang="ja-JP" altLang="en-US" dirty="0">
                <a:latin typeface="ＭＳ 明朝" panose="02020609040205080304" pitchFamily="17" charset="-128"/>
                <a:ea typeface="ＭＳ 明朝" panose="02020609040205080304" pitchFamily="17" charset="-128"/>
              </a:rPr>
              <a:t>製　ユーティリティスキャンプロ</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　</a:t>
            </a:r>
            <a:r>
              <a:rPr lang="en-US" altLang="ja-JP" dirty="0">
                <a:latin typeface="ＭＳ 明朝" panose="02020609040205080304" pitchFamily="17" charset="-128"/>
                <a:ea typeface="ＭＳ 明朝" panose="02020609040205080304" pitchFamily="17" charset="-128"/>
              </a:rPr>
              <a:t>Sir-4000</a:t>
            </a:r>
            <a:r>
              <a:rPr lang="ja-JP" altLang="en-US" dirty="0">
                <a:latin typeface="ＭＳ 明朝" panose="02020609040205080304" pitchFamily="17" charset="-128"/>
                <a:ea typeface="ＭＳ 明朝" panose="02020609040205080304" pitchFamily="17" charset="-128"/>
              </a:rPr>
              <a:t>　）</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開催回数　：　累計３回開催</a:t>
            </a:r>
            <a:br>
              <a:rPr lang="en-US" altLang="ja-JP" dirty="0">
                <a:latin typeface="ＭＳ 明朝" panose="02020609040205080304" pitchFamily="17" charset="-128"/>
                <a:ea typeface="ＭＳ 明朝" panose="02020609040205080304" pitchFamily="17" charset="-128"/>
              </a:rPr>
            </a:br>
            <a:r>
              <a:rPr lang="ja-JP" altLang="en-US" dirty="0">
                <a:solidFill>
                  <a:srgbClr val="FF0000"/>
                </a:solidFill>
                <a:latin typeface="ＭＳ 明朝" panose="02020609040205080304" pitchFamily="17" charset="-128"/>
                <a:ea typeface="ＭＳ 明朝" panose="02020609040205080304" pitchFamily="17" charset="-128"/>
              </a:rPr>
              <a:t>　</a:t>
            </a:r>
            <a:r>
              <a:rPr kumimoji="1" lang="ja-JP" altLang="en-US" dirty="0">
                <a:latin typeface="ＭＳ 明朝" panose="02020609040205080304" pitchFamily="17" charset="-128"/>
                <a:ea typeface="ＭＳ 明朝" panose="02020609040205080304" pitchFamily="17" charset="-128"/>
              </a:rPr>
              <a:t>受講者数　：　</a:t>
            </a:r>
            <a:r>
              <a:rPr lang="ja-JP" altLang="en-US" dirty="0">
                <a:latin typeface="ＭＳ 明朝" panose="02020609040205080304" pitchFamily="17" charset="-128"/>
                <a:ea typeface="ＭＳ 明朝" panose="02020609040205080304" pitchFamily="17" charset="-128"/>
              </a:rPr>
              <a:t>６６名　　　</a:t>
            </a:r>
            <a:r>
              <a:rPr lang="zh-TW" altLang="en-US"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令和元年</a:t>
            </a:r>
            <a:r>
              <a:rPr lang="en-US" altLang="ja-JP" dirty="0">
                <a:latin typeface="ＭＳ 明朝" panose="02020609040205080304" pitchFamily="17" charset="-128"/>
                <a:ea typeface="ＭＳ 明朝" panose="02020609040205080304" pitchFamily="17" charset="-128"/>
              </a:rPr>
              <a:t>10</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10</a:t>
            </a:r>
            <a:r>
              <a:rPr lang="ja-JP" altLang="en-US" dirty="0">
                <a:latin typeface="ＭＳ 明朝" panose="02020609040205080304" pitchFamily="17" charset="-128"/>
                <a:ea typeface="ＭＳ 明朝" panose="02020609040205080304" pitchFamily="17" charset="-128"/>
              </a:rPr>
              <a:t>日</a:t>
            </a:r>
            <a:r>
              <a:rPr lang="zh-TW" altLang="en-US" dirty="0">
                <a:latin typeface="ＭＳ 明朝" panose="02020609040205080304" pitchFamily="17" charset="-128"/>
                <a:ea typeface="ＭＳ 明朝" panose="02020609040205080304" pitchFamily="17" charset="-128"/>
              </a:rPr>
              <a:t>現在）</a:t>
            </a:r>
            <a:endParaRPr lang="en-US" altLang="zh-TW" dirty="0">
              <a:latin typeface="ＭＳ 明朝" panose="02020609040205080304" pitchFamily="17" charset="-128"/>
              <a:ea typeface="ＭＳ 明朝" panose="02020609040205080304" pitchFamily="17" charset="-128"/>
            </a:endParaRPr>
          </a:p>
          <a:p>
            <a:pPr marL="0" indent="0">
              <a:buNone/>
            </a:pPr>
            <a:endParaRPr kumimoji="1" lang="en-US" altLang="ja-JP" dirty="0">
              <a:latin typeface="ＭＳ 明朝" panose="02020609040205080304" pitchFamily="17" charset="-128"/>
              <a:ea typeface="ＭＳ 明朝" panose="02020609040205080304" pitchFamily="17" charset="-128"/>
            </a:endParaRPr>
          </a:p>
          <a:p>
            <a:pPr marL="0" indent="0">
              <a:buNone/>
            </a:pPr>
            <a:r>
              <a:rPr kumimoji="1" lang="ja-JP" altLang="en-US" sz="1800" dirty="0">
                <a:latin typeface="ＭＳ 明朝" panose="02020609040205080304" pitchFamily="17" charset="-128"/>
                <a:ea typeface="ＭＳ 明朝" panose="02020609040205080304" pitchFamily="17" charset="-128"/>
              </a:rPr>
              <a:t>　　</a:t>
            </a:r>
            <a:r>
              <a:rPr kumimoji="1" lang="en-US" altLang="ja-JP" sz="1800" dirty="0">
                <a:latin typeface="ＭＳ 明朝" panose="02020609040205080304" pitchFamily="17" charset="-128"/>
                <a:ea typeface="ＭＳ 明朝" panose="02020609040205080304" pitchFamily="17" charset="-128"/>
              </a:rPr>
              <a:t>※</a:t>
            </a:r>
            <a:r>
              <a:rPr lang="ja-JP" altLang="en-US" sz="1800" dirty="0">
                <a:latin typeface="ＭＳ 明朝" panose="02020609040205080304" pitchFamily="17" charset="-128"/>
                <a:ea typeface="ＭＳ 明朝" panose="02020609040205080304" pitchFamily="17" charset="-128"/>
              </a:rPr>
              <a:t>地中レーダ探査技術の</a:t>
            </a:r>
            <a:r>
              <a:rPr kumimoji="1" lang="ja-JP" altLang="en-US" sz="1800" dirty="0">
                <a:latin typeface="ＭＳ 明朝" panose="02020609040205080304" pitchFamily="17" charset="-128"/>
                <a:ea typeface="ＭＳ 明朝" panose="02020609040205080304" pitchFamily="17" charset="-128"/>
              </a:rPr>
              <a:t>認定制度に向け資格水準等を検討しており</a:t>
            </a:r>
            <a:endParaRPr kumimoji="1" lang="en-US" altLang="ja-JP" sz="1800" dirty="0">
              <a:latin typeface="ＭＳ 明朝" panose="02020609040205080304" pitchFamily="17" charset="-128"/>
              <a:ea typeface="ＭＳ 明朝" panose="02020609040205080304" pitchFamily="17" charset="-128"/>
            </a:endParaRPr>
          </a:p>
          <a:p>
            <a:pPr marL="0" indent="0">
              <a:buNone/>
            </a:pPr>
            <a:r>
              <a:rPr lang="ja-JP" altLang="en-US" sz="1800" dirty="0">
                <a:latin typeface="ＭＳ 明朝" panose="02020609040205080304" pitchFamily="17" charset="-128"/>
                <a:ea typeface="ＭＳ 明朝" panose="02020609040205080304" pitchFamily="17" charset="-128"/>
              </a:rPr>
              <a:t>　　　</a:t>
            </a:r>
            <a:r>
              <a:rPr kumimoji="1" lang="ja-JP" altLang="en-US" sz="1800" dirty="0">
                <a:latin typeface="ＭＳ 明朝" panose="02020609040205080304" pitchFamily="17" charset="-128"/>
                <a:ea typeface="ＭＳ 明朝" panose="02020609040205080304" pitchFamily="17" charset="-128"/>
              </a:rPr>
              <a:t>本講習では講習会参加証を発行している</a:t>
            </a:r>
            <a:endParaRPr kumimoji="1" lang="en-US" altLang="ja-JP" sz="1800" dirty="0">
              <a:latin typeface="ＭＳ 明朝" panose="02020609040205080304" pitchFamily="17" charset="-128"/>
              <a:ea typeface="ＭＳ 明朝" panose="02020609040205080304" pitchFamily="17" charset="-128"/>
            </a:endParaRPr>
          </a:p>
          <a:p>
            <a:pPr marL="0" indent="0">
              <a:buNone/>
            </a:pPr>
            <a:r>
              <a:rPr lang="ja-JP" altLang="en-US" sz="1800" dirty="0">
                <a:latin typeface="ＭＳ 明朝" panose="02020609040205080304" pitchFamily="17" charset="-128"/>
                <a:ea typeface="ＭＳ 明朝" panose="02020609040205080304" pitchFamily="17" charset="-128"/>
              </a:rPr>
              <a:t>　　</a:t>
            </a:r>
            <a:r>
              <a:rPr lang="en-US" altLang="ja-JP" sz="1800" dirty="0">
                <a:latin typeface="ＭＳ 明朝" panose="02020609040205080304" pitchFamily="17" charset="-128"/>
                <a:ea typeface="ＭＳ 明朝" panose="02020609040205080304" pitchFamily="17" charset="-128"/>
              </a:rPr>
              <a:t>※</a:t>
            </a:r>
            <a:r>
              <a:rPr lang="ja-JP" altLang="en-US" sz="1800" dirty="0">
                <a:latin typeface="ＭＳ 明朝" panose="02020609040205080304" pitchFamily="17" charset="-128"/>
                <a:ea typeface="ＭＳ 明朝" panose="02020609040205080304" pitchFamily="17" charset="-128"/>
              </a:rPr>
              <a:t>「地中レーダ探査技術」と「電磁誘導法」をパッケージ化した資格制</a:t>
            </a:r>
            <a:endParaRPr lang="en-US" altLang="ja-JP" sz="1800" dirty="0">
              <a:latin typeface="ＭＳ 明朝" panose="02020609040205080304" pitchFamily="17" charset="-128"/>
              <a:ea typeface="ＭＳ 明朝" panose="02020609040205080304" pitchFamily="17" charset="-128"/>
            </a:endParaRPr>
          </a:p>
          <a:p>
            <a:pPr marL="0" indent="0">
              <a:buNone/>
            </a:pPr>
            <a:r>
              <a:rPr lang="ja-JP" altLang="en-US" sz="1800" dirty="0">
                <a:latin typeface="ＭＳ 明朝" panose="02020609040205080304" pitchFamily="17" charset="-128"/>
                <a:ea typeface="ＭＳ 明朝" panose="02020609040205080304" pitchFamily="17" charset="-128"/>
              </a:rPr>
              <a:t>　　　度として</a:t>
            </a:r>
            <a:r>
              <a:rPr lang="ja-JP" altLang="en-US" sz="1800" dirty="0">
                <a:highlight>
                  <a:srgbClr val="FFFF00"/>
                </a:highlight>
                <a:latin typeface="ＭＳ 明朝" panose="02020609040205080304" pitchFamily="17" charset="-128"/>
                <a:ea typeface="ＭＳ 明朝" panose="02020609040205080304" pitchFamily="17" charset="-128"/>
              </a:rPr>
              <a:t>「埋設物探査技術者教育制度」</a:t>
            </a:r>
            <a:r>
              <a:rPr lang="ja-JP" altLang="en-US" sz="1800" dirty="0">
                <a:latin typeface="ＭＳ 明朝" panose="02020609040205080304" pitchFamily="17" charset="-128"/>
                <a:ea typeface="ＭＳ 明朝" panose="02020609040205080304" pitchFamily="17" charset="-128"/>
              </a:rPr>
              <a:t>を検討している</a:t>
            </a:r>
            <a:endParaRPr lang="en-US" altLang="ja-JP" sz="1800" dirty="0">
              <a:latin typeface="ＭＳ 明朝" panose="02020609040205080304" pitchFamily="17" charset="-128"/>
              <a:ea typeface="ＭＳ 明朝" panose="02020609040205080304" pitchFamily="17" charset="-128"/>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10159" t="7745" r="10159" b="7745"/>
          <a:stretch/>
        </p:blipFill>
        <p:spPr>
          <a:xfrm>
            <a:off x="9684164" y="3091370"/>
            <a:ext cx="2097157" cy="3145736"/>
          </a:xfrm>
          <a:prstGeom prst="rect">
            <a:avLst/>
          </a:prstGeom>
          <a:ln>
            <a:solidFill>
              <a:schemeClr val="tx1"/>
            </a:solidFill>
          </a:ln>
          <a:effectLst>
            <a:outerShdw blurRad="50800" dist="127000" dir="2700000" algn="tl" rotWithShape="0">
              <a:prstClr val="black">
                <a:alpha val="25000"/>
              </a:prstClr>
            </a:outerShdw>
          </a:effectLst>
        </p:spPr>
      </p:pic>
    </p:spTree>
    <p:extLst>
      <p:ext uri="{BB962C8B-B14F-4D97-AF65-F5344CB8AC3E}">
        <p14:creationId xmlns:p14="http://schemas.microsoft.com/office/powerpoint/2010/main" val="1213581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３－２．認定技術者の活用</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7"/>
            <a:ext cx="10619510" cy="5335798"/>
          </a:xfrm>
        </p:spPr>
        <p:txBody>
          <a:bodyPr>
            <a:normAutofit/>
          </a:bodyPr>
          <a:lstStyle/>
          <a:p>
            <a:r>
              <a:rPr lang="ja-JP" altLang="en-US" b="1" dirty="0">
                <a:latin typeface="ＭＳ 明朝" panose="02020609040205080304" pitchFamily="17" charset="-128"/>
                <a:ea typeface="ＭＳ 明朝" panose="02020609040205080304" pitchFamily="17" charset="-128"/>
              </a:rPr>
              <a:t>防護柵等の設置工事</a:t>
            </a:r>
            <a:r>
              <a:rPr lang="ja-JP" altLang="en-US" dirty="0">
                <a:latin typeface="ＭＳ 明朝" panose="02020609040205080304" pitchFamily="17" charset="-128"/>
                <a:ea typeface="ＭＳ 明朝" panose="02020609040205080304" pitchFamily="17" charset="-128"/>
              </a:rPr>
              <a:t>　　　　　　　　 </a:t>
            </a:r>
            <a:r>
              <a:rPr lang="en-US" altLang="ja-JP" b="1" dirty="0">
                <a:latin typeface="ＭＳ 明朝" panose="02020609040205080304" pitchFamily="17" charset="-128"/>
                <a:ea typeface="ＭＳ 明朝" panose="02020609040205080304" pitchFamily="17" charset="-128"/>
              </a:rPr>
              <a:t>EITAC</a:t>
            </a:r>
            <a:r>
              <a:rPr lang="ja-JP" altLang="en-US" b="1" dirty="0">
                <a:latin typeface="ＭＳ 明朝" panose="02020609040205080304" pitchFamily="17" charset="-128"/>
                <a:ea typeface="ＭＳ 明朝" panose="02020609040205080304" pitchFamily="17" charset="-128"/>
              </a:rPr>
              <a:t>の活用技術</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①設置前に埋設環境の確認　　　　</a:t>
            </a:r>
            <a:r>
              <a:rPr lang="ja-JP" altLang="en-US" b="1" dirty="0">
                <a:latin typeface="ＭＳ 明朝" panose="02020609040205080304" pitchFamily="17" charset="-128"/>
                <a:ea typeface="ＭＳ 明朝" panose="02020609040205080304" pitchFamily="17" charset="-128"/>
              </a:rPr>
              <a:t>「地中レーダ探査技術」</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②防護柵の設置</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③防護柵等設置時の出来形検査　　</a:t>
            </a:r>
            <a:r>
              <a:rPr lang="ja-JP" altLang="en-US" b="1" dirty="0">
                <a:latin typeface="ＭＳ 明朝" panose="02020609040205080304" pitchFamily="17" charset="-128"/>
                <a:ea typeface="ＭＳ 明朝" panose="02020609040205080304" pitchFamily="17" charset="-128"/>
              </a:rPr>
              <a:t>「超音波根入れ長測定技術」</a:t>
            </a:r>
            <a:endParaRPr lang="en-US" altLang="ja-JP" sz="3200" b="1" dirty="0">
              <a:latin typeface="ＭＳ 明朝" panose="02020609040205080304" pitchFamily="17" charset="-128"/>
              <a:ea typeface="ＭＳ 明朝" panose="02020609040205080304" pitchFamily="17" charset="-128"/>
            </a:endParaRPr>
          </a:p>
          <a:p>
            <a:endParaRPr lang="en-US" altLang="ja-JP" dirty="0">
              <a:latin typeface="ＭＳ 明朝" panose="02020609040205080304" pitchFamily="17" charset="-128"/>
              <a:ea typeface="ＭＳ 明朝" panose="02020609040205080304" pitchFamily="17" charset="-128"/>
            </a:endParaRPr>
          </a:p>
          <a:p>
            <a:r>
              <a:rPr lang="ja-JP" altLang="en-US" b="1" dirty="0">
                <a:latin typeface="ＭＳ 明朝" panose="02020609040205080304" pitchFamily="17" charset="-128"/>
                <a:ea typeface="ＭＳ 明朝" panose="02020609040205080304" pitchFamily="17" charset="-128"/>
              </a:rPr>
              <a:t>標識、照明柱の設置工事</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①設置前に埋設環境の確認　　　　</a:t>
            </a:r>
            <a:r>
              <a:rPr lang="ja-JP" altLang="en-US" b="1" dirty="0">
                <a:latin typeface="ＭＳ 明朝" panose="02020609040205080304" pitchFamily="17" charset="-128"/>
                <a:ea typeface="ＭＳ 明朝" panose="02020609040205080304" pitchFamily="17" charset="-128"/>
              </a:rPr>
              <a:t>「地中レーダ探査技術」</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②標識、照明柱の設置</a:t>
            </a:r>
          </a:p>
          <a:p>
            <a:pPr marL="0" indent="0">
              <a:buNone/>
            </a:pPr>
            <a:r>
              <a:rPr lang="ja-JP" altLang="en-US" dirty="0">
                <a:latin typeface="ＭＳ 明朝" panose="02020609040205080304" pitchFamily="17" charset="-128"/>
                <a:ea typeface="ＭＳ 明朝" panose="02020609040205080304" pitchFamily="17" charset="-128"/>
              </a:rPr>
              <a:t>　　③設置後の点検　　　　　　　　　</a:t>
            </a:r>
            <a:r>
              <a:rPr lang="ja-JP" altLang="en-US" b="1" dirty="0">
                <a:latin typeface="ＭＳ 明朝" panose="02020609040205080304" pitchFamily="17" charset="-128"/>
                <a:ea typeface="ＭＳ 明朝" panose="02020609040205080304" pitchFamily="17" charset="-128"/>
              </a:rPr>
              <a:t>「附属物スクリーニング調査技術」</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（地際部の腐食劣化調査）</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879833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３－３．新しい技術の検証と紹介</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3041073"/>
          </a:xfrm>
        </p:spPr>
        <p:txBody>
          <a:bodyPr anchor="t">
            <a:normAutofit/>
          </a:bodyPr>
          <a:lstStyle/>
          <a:p>
            <a:r>
              <a:rPr lang="ja-JP" altLang="en-US" dirty="0">
                <a:latin typeface="ＭＳ 明朝" panose="02020609040205080304" pitchFamily="17" charset="-128"/>
                <a:ea typeface="ＭＳ 明朝" panose="02020609040205080304" pitchFamily="17" charset="-128"/>
              </a:rPr>
              <a:t>概要</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ワーキンググループ</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新しい技術の検証、普及等の事業化に向けた活動を目的とし設立</a:t>
            </a:r>
            <a:br>
              <a:rPr lang="en-US" altLang="ja-JP" dirty="0">
                <a:latin typeface="ＭＳ 明朝" panose="02020609040205080304" pitchFamily="17" charset="-128"/>
                <a:ea typeface="ＭＳ 明朝" panose="02020609040205080304" pitchFamily="17" charset="-128"/>
              </a:rPr>
            </a:b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構成</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活動テーマに応じたメンバーにより構成する</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又、メーカーへの協力依頼も行う</a:t>
            </a:r>
            <a:endParaRPr kumimoji="1" lang="ja-JP" altLang="en-US" dirty="0">
              <a:latin typeface="ＭＳ 明朝" panose="02020609040205080304" pitchFamily="17" charset="-128"/>
              <a:ea typeface="ＭＳ 明朝" panose="02020609040205080304" pitchFamily="17"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9214" y="4605666"/>
            <a:ext cx="1965566" cy="1682151"/>
          </a:xfrm>
          <a:prstGeom prst="rect">
            <a:avLst/>
          </a:prstGeom>
          <a:ln>
            <a:solidFill>
              <a:schemeClr val="tx1"/>
            </a:solidFill>
          </a:ln>
          <a:effectLst>
            <a:outerShdw blurRad="50800" dist="127000" dir="2700000" algn="ctr" rotWithShape="0">
              <a:srgbClr val="000000">
                <a:alpha val="25000"/>
              </a:srgbClr>
            </a:outerShdw>
          </a:effectLst>
        </p:spPr>
      </p:pic>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12145"/>
          <a:stretch/>
        </p:blipFill>
        <p:spPr>
          <a:xfrm>
            <a:off x="5171234" y="4605667"/>
            <a:ext cx="1966823" cy="1685055"/>
          </a:xfrm>
          <a:prstGeom prst="rect">
            <a:avLst/>
          </a:prstGeom>
          <a:ln>
            <a:solidFill>
              <a:schemeClr val="tx1"/>
            </a:solidFill>
          </a:ln>
          <a:effectLst>
            <a:outerShdw blurRad="50800" dist="127000" dir="2700000" algn="ctr" rotWithShape="0">
              <a:srgbClr val="000000">
                <a:alpha val="25000"/>
              </a:srgbClr>
            </a:outerShdw>
          </a:effectLst>
        </p:spPr>
      </p:pic>
      <p:pic>
        <p:nvPicPr>
          <p:cNvPr id="6" name="図 1"/>
          <p:cNvPicPr>
            <a:picLocks noChangeAspect="1"/>
          </p:cNvPicPr>
          <p:nvPr/>
        </p:nvPicPr>
        <p:blipFill rotWithShape="1">
          <a:blip r:embed="rId4">
            <a:extLst>
              <a:ext uri="{28A0092B-C50C-407E-A947-70E740481C1C}">
                <a14:useLocalDpi xmlns:a14="http://schemas.microsoft.com/office/drawing/2010/main" val="0"/>
              </a:ext>
            </a:extLst>
          </a:blip>
          <a:srcRect l="62324" t="17443" r="589" b="8686"/>
          <a:stretch/>
        </p:blipFill>
        <p:spPr bwMode="auto">
          <a:xfrm>
            <a:off x="7435224" y="4605667"/>
            <a:ext cx="1966823" cy="1685055"/>
          </a:xfrm>
          <a:prstGeom prst="rect">
            <a:avLst/>
          </a:prstGeom>
          <a:noFill/>
          <a:ln w="9525">
            <a:solidFill>
              <a:srgbClr val="000000"/>
            </a:solidFill>
            <a:miter lim="800000"/>
            <a:headEnd/>
            <a:tailEnd/>
          </a:ln>
          <a:effectLst>
            <a:outerShdw blurRad="50800" dist="127000" dir="2700000" algn="ctr" rotWithShape="0">
              <a:srgbClr val="000000">
                <a:alpha val="25000"/>
              </a:srgbClr>
            </a:outerShdw>
          </a:effectLst>
          <a:extLst>
            <a:ext uri="{909E8E84-426E-40DD-AFC4-6F175D3DCCD1}">
              <a14:hiddenFill xmlns:a14="http://schemas.microsoft.com/office/drawing/2010/main">
                <a:solidFill>
                  <a:srgbClr val="FFFFFF"/>
                </a:solidFill>
              </a14:hiddenFill>
            </a:ext>
          </a:extLst>
        </p:spPr>
      </p:pic>
      <p:pic>
        <p:nvPicPr>
          <p:cNvPr id="7" name="コンテンツ プレースホルダー 7"/>
          <p:cNvPicPr>
            <a:picLocks noChangeAspect="1"/>
          </p:cNvPicPr>
          <p:nvPr/>
        </p:nvPicPr>
        <p:blipFill rotWithShape="1">
          <a:blip r:embed="rId5" cstate="print">
            <a:extLst>
              <a:ext uri="{28A0092B-C50C-407E-A947-70E740481C1C}">
                <a14:useLocalDpi xmlns:a14="http://schemas.microsoft.com/office/drawing/2010/main" val="0"/>
              </a:ext>
            </a:extLst>
          </a:blip>
          <a:srcRect t="13510" r="9119"/>
          <a:stretch/>
        </p:blipFill>
        <p:spPr>
          <a:xfrm>
            <a:off x="2907244" y="4605666"/>
            <a:ext cx="1966823" cy="1682152"/>
          </a:xfrm>
          <a:prstGeom prst="rect">
            <a:avLst/>
          </a:prstGeom>
          <a:ln>
            <a:solidFill>
              <a:schemeClr val="tx1"/>
            </a:solidFill>
          </a:ln>
          <a:effectLst>
            <a:outerShdw blurRad="50800" dist="127000" dir="2700000" algn="ctr" rotWithShape="0">
              <a:srgbClr val="000000">
                <a:alpha val="25000"/>
              </a:srgbClr>
            </a:outerShdw>
          </a:effectLst>
        </p:spPr>
      </p:pic>
    </p:spTree>
    <p:extLst>
      <p:ext uri="{BB962C8B-B14F-4D97-AF65-F5344CB8AC3E}">
        <p14:creationId xmlns:p14="http://schemas.microsoft.com/office/powerpoint/2010/main" val="382434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7047333" y="3321243"/>
            <a:ext cx="4730537" cy="3303753"/>
          </a:xfrm>
          <a:prstGeom prst="roundRect">
            <a:avLst>
              <a:gd name="adj" fmla="val 11252"/>
            </a:avLst>
          </a:prstGeom>
          <a:solidFill>
            <a:schemeClr val="bg1">
              <a:lumMod val="95000"/>
            </a:schemeClr>
          </a:solidFill>
          <a:ln w="38100">
            <a:solidFill>
              <a:schemeClr val="tx2">
                <a:lumMod val="75000"/>
                <a:lumOff val="25000"/>
              </a:schemeClr>
            </a:solidFill>
          </a:ln>
          <a:effectLst>
            <a:outerShdw blurRad="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7775706" y="2071905"/>
            <a:ext cx="3048000" cy="1009412"/>
          </a:xfrm>
          <a:prstGeom prst="ellipse">
            <a:avLst/>
          </a:prstGeom>
          <a:solidFill>
            <a:srgbClr val="00B0F0"/>
          </a:solidFill>
          <a:ln w="76200">
            <a:solidFill>
              <a:srgbClr val="00B0F0"/>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3203706" y="1308625"/>
            <a:ext cx="3048000" cy="1009412"/>
          </a:xfrm>
          <a:prstGeom prst="ellipse">
            <a:avLst/>
          </a:prstGeom>
          <a:solidFill>
            <a:srgbClr val="00B0F0"/>
          </a:solidFill>
          <a:ln w="76200">
            <a:solidFill>
              <a:srgbClr val="00B0F0"/>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吹き出し 21"/>
          <p:cNvSpPr/>
          <p:nvPr/>
        </p:nvSpPr>
        <p:spPr>
          <a:xfrm>
            <a:off x="2296933" y="5052078"/>
            <a:ext cx="3226399" cy="1040609"/>
          </a:xfrm>
          <a:prstGeom prst="wedgeRectCallout">
            <a:avLst>
              <a:gd name="adj1" fmla="val -20799"/>
              <a:gd name="adj2" fmla="val -77244"/>
            </a:avLst>
          </a:prstGeom>
          <a:solidFill>
            <a:schemeClr val="bg1">
              <a:lumMod val="95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2296933" y="3578658"/>
            <a:ext cx="3264640" cy="1043796"/>
          </a:xfrm>
          <a:prstGeom prst="roundRect">
            <a:avLst/>
          </a:prstGeom>
          <a:solidFill>
            <a:schemeClr val="bg1">
              <a:lumMod val="95000"/>
            </a:schemeClr>
          </a:solidFill>
          <a:ln w="38100">
            <a:solidFill>
              <a:schemeClr val="tx2">
                <a:lumMod val="75000"/>
                <a:lumOff val="25000"/>
              </a:schemeClr>
            </a:solidFill>
          </a:ln>
          <a:effectLst>
            <a:outerShdw blurRad="127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３－３．新しい技術の検証と紹介</a:t>
            </a:r>
            <a:endParaRPr kumimoji="1" lang="ja-JP" altLang="en-US" dirty="0">
              <a:latin typeface="ＭＳ 明朝" panose="02020609040205080304" pitchFamily="17" charset="-128"/>
              <a:ea typeface="ＭＳ 明朝" panose="02020609040205080304" pitchFamily="17" charset="-128"/>
            </a:endParaRPr>
          </a:p>
        </p:txBody>
      </p:sp>
      <p:sp>
        <p:nvSpPr>
          <p:cNvPr id="7" name="テキスト ボックス 6"/>
          <p:cNvSpPr txBox="1"/>
          <p:nvPr/>
        </p:nvSpPr>
        <p:spPr>
          <a:xfrm>
            <a:off x="2602218" y="5156883"/>
            <a:ext cx="2654069" cy="830997"/>
          </a:xfrm>
          <a:prstGeom prst="rect">
            <a:avLst/>
          </a:prstGeom>
          <a:noFill/>
        </p:spPr>
        <p:txBody>
          <a:bodyPr wrap="square" rtlCol="0">
            <a:spAutoFit/>
          </a:bodyPr>
          <a:lstStyle/>
          <a:p>
            <a:r>
              <a:rPr kumimoji="1" lang="ja-JP" altLang="en-US" sz="2400" dirty="0">
                <a:latin typeface="ＭＳ 明朝" panose="02020609040205080304" pitchFamily="17" charset="-128"/>
                <a:ea typeface="ＭＳ 明朝" panose="02020609040205080304" pitchFamily="17" charset="-128"/>
              </a:rPr>
              <a:t>事業化に向け検討</a:t>
            </a:r>
            <a:endParaRPr kumimoji="1" lang="en-US" altLang="ja-JP" sz="2400" dirty="0">
              <a:latin typeface="ＭＳ 明朝" panose="02020609040205080304" pitchFamily="17" charset="-128"/>
              <a:ea typeface="ＭＳ 明朝" panose="02020609040205080304" pitchFamily="17" charset="-128"/>
            </a:endParaRPr>
          </a:p>
          <a:p>
            <a:r>
              <a:rPr kumimoji="1" lang="ja-JP" altLang="en-US" sz="2400" dirty="0">
                <a:latin typeface="ＭＳ 明朝" panose="02020609040205080304" pitchFamily="17" charset="-128"/>
                <a:ea typeface="ＭＳ 明朝" panose="02020609040205080304" pitchFamily="17" charset="-128"/>
              </a:rPr>
              <a:t>技術の検証、</a:t>
            </a:r>
            <a:r>
              <a:rPr lang="ja-JP" altLang="en-US" sz="2400" dirty="0">
                <a:latin typeface="ＭＳ 明朝" panose="02020609040205080304" pitchFamily="17" charset="-128"/>
                <a:ea typeface="ＭＳ 明朝" panose="02020609040205080304" pitchFamily="17" charset="-128"/>
              </a:rPr>
              <a:t>研究</a:t>
            </a:r>
            <a:endParaRPr kumimoji="1" lang="ja-JP" altLang="en-US" sz="2400" dirty="0">
              <a:latin typeface="ＭＳ 明朝" panose="02020609040205080304" pitchFamily="17" charset="-128"/>
              <a:ea typeface="ＭＳ 明朝" panose="02020609040205080304" pitchFamily="17" charset="-128"/>
            </a:endParaRPr>
          </a:p>
        </p:txBody>
      </p:sp>
      <p:sp>
        <p:nvSpPr>
          <p:cNvPr id="9" name="コンテンツ プレースホルダー 2"/>
          <p:cNvSpPr txBox="1">
            <a:spLocks/>
          </p:cNvSpPr>
          <p:nvPr/>
        </p:nvSpPr>
        <p:spPr>
          <a:xfrm>
            <a:off x="7114587" y="3417198"/>
            <a:ext cx="4772613" cy="1071909"/>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buNone/>
            </a:pPr>
            <a:r>
              <a:rPr lang="ja-JP" altLang="en-US" sz="2500" b="1" dirty="0">
                <a:latin typeface="ＭＳ 明朝" panose="02020609040205080304" pitchFamily="17" charset="-128"/>
                <a:ea typeface="ＭＳ 明朝" panose="02020609040205080304" pitchFamily="17" charset="-128"/>
              </a:rPr>
              <a:t>課題に適した技術のサポート</a:t>
            </a:r>
            <a:endParaRPr lang="en-US" altLang="ja-JP" sz="2500" b="1" dirty="0">
              <a:latin typeface="ＭＳ 明朝" panose="02020609040205080304" pitchFamily="17" charset="-128"/>
              <a:ea typeface="ＭＳ 明朝" panose="02020609040205080304" pitchFamily="17" charset="-128"/>
            </a:endParaRPr>
          </a:p>
          <a:p>
            <a:pPr marL="0" indent="0">
              <a:buNone/>
            </a:pPr>
            <a:r>
              <a:rPr lang="ja-JP" altLang="en-US" sz="2500" b="1" dirty="0">
                <a:latin typeface="ＭＳ 明朝" panose="02020609040205080304" pitchFamily="17" charset="-128"/>
                <a:ea typeface="ＭＳ 明朝" panose="02020609040205080304" pitchFamily="17" charset="-128"/>
              </a:rPr>
              <a:t>協会事業としての重要性の検討</a:t>
            </a:r>
            <a:endParaRPr lang="en-US" altLang="ja-JP" sz="2500" b="1" dirty="0">
              <a:latin typeface="ＭＳ 明朝" panose="02020609040205080304" pitchFamily="17" charset="-128"/>
              <a:ea typeface="ＭＳ 明朝" panose="02020609040205080304" pitchFamily="17" charset="-128"/>
            </a:endParaRPr>
          </a:p>
        </p:txBody>
      </p:sp>
      <p:sp>
        <p:nvSpPr>
          <p:cNvPr id="10" name="テキスト ボックス 9"/>
          <p:cNvSpPr txBox="1"/>
          <p:nvPr/>
        </p:nvSpPr>
        <p:spPr>
          <a:xfrm>
            <a:off x="3711975" y="1553084"/>
            <a:ext cx="2031462" cy="461665"/>
          </a:xfrm>
          <a:prstGeom prst="rect">
            <a:avLst/>
          </a:prstGeom>
          <a:noFill/>
        </p:spPr>
        <p:txBody>
          <a:bodyPr wrap="square" rtlCol="0">
            <a:spAutoFit/>
          </a:bodyPr>
          <a:lstStyle/>
          <a:p>
            <a:pPr algn="ctr"/>
            <a:r>
              <a:rPr kumimoji="1" lang="ja-JP" altLang="en-US" sz="2400" b="1" dirty="0">
                <a:latin typeface="ＭＳ 明朝" panose="02020609040205080304" pitchFamily="17" charset="-128"/>
                <a:ea typeface="ＭＳ 明朝" panose="02020609040205080304" pitchFamily="17" charset="-128"/>
              </a:rPr>
              <a:t>現場での課題</a:t>
            </a:r>
            <a:endParaRPr kumimoji="1" lang="en-US" altLang="ja-JP" sz="2400" b="1" dirty="0">
              <a:latin typeface="ＭＳ 明朝" panose="02020609040205080304" pitchFamily="17" charset="-128"/>
              <a:ea typeface="ＭＳ 明朝" panose="02020609040205080304" pitchFamily="17" charset="-128"/>
            </a:endParaRPr>
          </a:p>
        </p:txBody>
      </p:sp>
      <p:sp>
        <p:nvSpPr>
          <p:cNvPr id="12" name="テキスト ボックス 11"/>
          <p:cNvSpPr txBox="1"/>
          <p:nvPr/>
        </p:nvSpPr>
        <p:spPr>
          <a:xfrm>
            <a:off x="8088837" y="2314070"/>
            <a:ext cx="2421738" cy="461665"/>
          </a:xfrm>
          <a:prstGeom prst="rect">
            <a:avLst/>
          </a:prstGeom>
          <a:noFill/>
        </p:spPr>
        <p:txBody>
          <a:bodyPr wrap="square" rtlCol="0">
            <a:spAutoFit/>
          </a:bodyPr>
          <a:lstStyle/>
          <a:p>
            <a:pPr algn="ctr"/>
            <a:r>
              <a:rPr kumimoji="1" lang="ja-JP" altLang="en-US" sz="2400" b="1" dirty="0">
                <a:latin typeface="ＭＳ 明朝" panose="02020609040205080304" pitchFamily="17" charset="-128"/>
                <a:ea typeface="ＭＳ 明朝" panose="02020609040205080304" pitchFamily="17" charset="-128"/>
              </a:rPr>
              <a:t>既存技術の応用</a:t>
            </a:r>
          </a:p>
        </p:txBody>
      </p:sp>
      <p:sp>
        <p:nvSpPr>
          <p:cNvPr id="14" name="円/楕円 13"/>
          <p:cNvSpPr/>
          <p:nvPr/>
        </p:nvSpPr>
        <p:spPr>
          <a:xfrm>
            <a:off x="6251706" y="1302327"/>
            <a:ext cx="3048000" cy="1009412"/>
          </a:xfrm>
          <a:prstGeom prst="ellipse">
            <a:avLst/>
          </a:prstGeom>
          <a:solidFill>
            <a:srgbClr val="00B0F0"/>
          </a:solidFill>
          <a:ln w="76200">
            <a:solidFill>
              <a:srgbClr val="00B0F0"/>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759975" y="1542980"/>
            <a:ext cx="2031462" cy="461665"/>
          </a:xfrm>
          <a:prstGeom prst="rect">
            <a:avLst/>
          </a:prstGeom>
          <a:noFill/>
        </p:spPr>
        <p:txBody>
          <a:bodyPr wrap="square" rtlCol="0">
            <a:spAutoFit/>
          </a:bodyPr>
          <a:lstStyle/>
          <a:p>
            <a:pPr algn="ctr"/>
            <a:r>
              <a:rPr kumimoji="1" lang="ja-JP" altLang="en-US" sz="2400" b="1" dirty="0">
                <a:latin typeface="ＭＳ 明朝" panose="02020609040205080304" pitchFamily="17" charset="-128"/>
                <a:ea typeface="ＭＳ 明朝" panose="02020609040205080304" pitchFamily="17" charset="-128"/>
              </a:rPr>
              <a:t>今後の需要</a:t>
            </a:r>
            <a:endParaRPr kumimoji="1" lang="en-US" altLang="ja-JP" sz="2400" b="1" dirty="0">
              <a:latin typeface="ＭＳ 明朝" panose="02020609040205080304" pitchFamily="17" charset="-128"/>
              <a:ea typeface="ＭＳ 明朝" panose="02020609040205080304" pitchFamily="17" charset="-128"/>
            </a:endParaRPr>
          </a:p>
        </p:txBody>
      </p:sp>
      <p:sp>
        <p:nvSpPr>
          <p:cNvPr id="16" name="テキスト ボックス 15"/>
          <p:cNvSpPr txBox="1"/>
          <p:nvPr/>
        </p:nvSpPr>
        <p:spPr>
          <a:xfrm>
            <a:off x="2296933" y="3854333"/>
            <a:ext cx="3264640" cy="492443"/>
          </a:xfrm>
          <a:prstGeom prst="rect">
            <a:avLst/>
          </a:prstGeom>
          <a:noFill/>
        </p:spPr>
        <p:txBody>
          <a:bodyPr wrap="square" rtlCol="0">
            <a:spAutoFit/>
          </a:bodyPr>
          <a:lstStyle/>
          <a:p>
            <a:pPr algn="ctr"/>
            <a:r>
              <a:rPr kumimoji="1" lang="ja-JP" altLang="en-US" sz="2600" b="1" dirty="0">
                <a:latin typeface="ＭＳ 明朝" panose="02020609040205080304" pitchFamily="17" charset="-128"/>
                <a:ea typeface="ＭＳ 明朝" panose="02020609040205080304" pitchFamily="17" charset="-128"/>
              </a:rPr>
              <a:t>ワーキンググループ</a:t>
            </a:r>
          </a:p>
        </p:txBody>
      </p:sp>
      <p:sp>
        <p:nvSpPr>
          <p:cNvPr id="23" name="ストライプ矢印 22"/>
          <p:cNvSpPr/>
          <p:nvPr/>
        </p:nvSpPr>
        <p:spPr>
          <a:xfrm>
            <a:off x="5836464" y="3702253"/>
            <a:ext cx="1051436" cy="786854"/>
          </a:xfrm>
          <a:prstGeom prst="stripedRightArrow">
            <a:avLst>
              <a:gd name="adj1" fmla="val 49999"/>
              <a:gd name="adj2" fmla="val 5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4727706" y="2075343"/>
            <a:ext cx="3048000" cy="1009412"/>
          </a:xfrm>
          <a:prstGeom prst="ellipse">
            <a:avLst/>
          </a:prstGeom>
          <a:solidFill>
            <a:srgbClr val="00B0F0"/>
          </a:solidFill>
          <a:ln w="76200">
            <a:solidFill>
              <a:srgbClr val="00B0F0"/>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040837" y="2319802"/>
            <a:ext cx="2421738" cy="461665"/>
          </a:xfrm>
          <a:prstGeom prst="rect">
            <a:avLst/>
          </a:prstGeom>
          <a:noFill/>
        </p:spPr>
        <p:txBody>
          <a:bodyPr wrap="square" rtlCol="0">
            <a:spAutoFit/>
          </a:bodyPr>
          <a:lstStyle/>
          <a:p>
            <a:pPr algn="ctr"/>
            <a:r>
              <a:rPr lang="ja-JP" altLang="en-US" sz="2400" b="1" dirty="0">
                <a:latin typeface="ＭＳ 明朝" panose="02020609040205080304" pitchFamily="17" charset="-128"/>
                <a:ea typeface="ＭＳ 明朝" panose="02020609040205080304" pitchFamily="17" charset="-128"/>
              </a:rPr>
              <a:t>新技術の活用</a:t>
            </a:r>
            <a:endParaRPr lang="en-US" altLang="ja-JP" sz="2400" b="1" dirty="0">
              <a:latin typeface="ＭＳ 明朝" panose="02020609040205080304" pitchFamily="17" charset="-128"/>
              <a:ea typeface="ＭＳ 明朝" panose="02020609040205080304" pitchFamily="17" charset="-128"/>
            </a:endParaRPr>
          </a:p>
        </p:txBody>
      </p:sp>
      <p:sp>
        <p:nvSpPr>
          <p:cNvPr id="31" name="ストライプ矢印 30"/>
          <p:cNvSpPr/>
          <p:nvPr/>
        </p:nvSpPr>
        <p:spPr>
          <a:xfrm rot="8100000">
            <a:off x="3590294" y="2580843"/>
            <a:ext cx="1051436" cy="786854"/>
          </a:xfrm>
          <a:prstGeom prst="stripedRightArrow">
            <a:avLst>
              <a:gd name="adj1" fmla="val 49999"/>
              <a:gd name="adj2" fmla="val 5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コンテンツ プレースホルダー 2"/>
          <p:cNvSpPr txBox="1">
            <a:spLocks/>
          </p:cNvSpPr>
          <p:nvPr/>
        </p:nvSpPr>
        <p:spPr>
          <a:xfrm>
            <a:off x="7047333" y="4631635"/>
            <a:ext cx="4730537" cy="2135889"/>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協会認定装置の必要性</a:t>
            </a: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講習会（認定制度）の必要性</a:t>
            </a: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研修会、勉強会の必要性</a:t>
            </a: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マニュアルによる技術の向上</a:t>
            </a:r>
            <a:endParaRPr lang="en-US" altLang="ja-JP" dirty="0">
              <a:latin typeface="ＭＳ 明朝" panose="02020609040205080304" pitchFamily="17" charset="-128"/>
              <a:ea typeface="ＭＳ 明朝" panose="02020609040205080304" pitchFamily="17" charset="-128"/>
            </a:endParaRPr>
          </a:p>
        </p:txBody>
      </p:sp>
      <p:cxnSp>
        <p:nvCxnSpPr>
          <p:cNvPr id="36" name="直線コネクタ 35"/>
          <p:cNvCxnSpPr/>
          <p:nvPr/>
        </p:nvCxnSpPr>
        <p:spPr>
          <a:xfrm>
            <a:off x="7047333" y="4622454"/>
            <a:ext cx="4730537" cy="0"/>
          </a:xfrm>
          <a:prstGeom prst="line">
            <a:avLst/>
          </a:prstGeom>
          <a:ln w="31750" cmpd="sng">
            <a:solidFill>
              <a:schemeClr val="tx2">
                <a:lumMod val="75000"/>
                <a:lumOff val="25000"/>
              </a:schemeClr>
            </a:solidFill>
          </a:ln>
          <a:effectLst>
            <a:outerShdw blurRad="1397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590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３－３．新しい技術の検証と紹介</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493753"/>
            <a:ext cx="10565994" cy="5165312"/>
          </a:xfrm>
        </p:spPr>
        <p:txBody>
          <a:bodyPr anchor="t">
            <a:normAutofit/>
          </a:bodyPr>
          <a:lstStyle/>
          <a:p>
            <a:r>
              <a:rPr kumimoji="1" lang="ja-JP" altLang="en-US" b="1" dirty="0">
                <a:latin typeface="ＭＳ 明朝" panose="02020609040205080304" pitchFamily="17" charset="-128"/>
                <a:ea typeface="ＭＳ 明朝" panose="02020609040205080304" pitchFamily="17" charset="-128"/>
              </a:rPr>
              <a:t>現在の活動テーマ</a:t>
            </a:r>
            <a:endParaRPr kumimoji="1" lang="en-US" altLang="ja-JP" b="1" dirty="0">
              <a:latin typeface="ＭＳ 明朝" panose="02020609040205080304" pitchFamily="17" charset="-128"/>
              <a:ea typeface="ＭＳ 明朝" panose="02020609040205080304" pitchFamily="17" charset="-128"/>
            </a:endParaRPr>
          </a:p>
          <a:p>
            <a:pPr marL="0" indent="0">
              <a:buNone/>
            </a:pPr>
            <a:endParaRPr kumimoji="1" lang="en-US" altLang="ja-JP" b="1" dirty="0">
              <a:latin typeface="ＭＳ 明朝" panose="02020609040205080304" pitchFamily="17" charset="-128"/>
              <a:ea typeface="ＭＳ 明朝" panose="02020609040205080304" pitchFamily="17" charset="-128"/>
            </a:endParaRPr>
          </a:p>
          <a:p>
            <a:pPr marL="0" indent="0">
              <a:buNone/>
            </a:pPr>
            <a:r>
              <a:rPr lang="ja-JP" altLang="en-US" b="1" dirty="0">
                <a:latin typeface="ＭＳ 明朝" panose="02020609040205080304" pitchFamily="17" charset="-128"/>
                <a:ea typeface="ＭＳ 明朝" panose="02020609040205080304" pitchFamily="17" charset="-128"/>
              </a:rPr>
              <a:t>　１．「超音波根入れ長測定技術者」教育制度</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１</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有資格者向けハンドブックの充実化</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２</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測定難度が高いケースの解消法の検討、検証</a:t>
            </a:r>
            <a:endParaRPr lang="en-US" altLang="ja-JP" dirty="0">
              <a:latin typeface="ＭＳ 明朝" panose="02020609040205080304" pitchFamily="17" charset="-128"/>
              <a:ea typeface="ＭＳ 明朝" panose="02020609040205080304" pitchFamily="17" charset="-128"/>
            </a:endParaRPr>
          </a:p>
          <a:p>
            <a:pPr marL="0" indent="0">
              <a:buNone/>
            </a:pPr>
            <a:endParaRPr lang="en-US" altLang="ja-JP" sz="800" dirty="0">
              <a:latin typeface="ＭＳ 明朝" panose="02020609040205080304" pitchFamily="17" charset="-128"/>
              <a:ea typeface="ＭＳ 明朝" panose="02020609040205080304" pitchFamily="17" charset="-128"/>
            </a:endParaRPr>
          </a:p>
          <a:p>
            <a:pPr marL="0" indent="0">
              <a:buNone/>
            </a:pPr>
            <a:endParaRPr lang="en-US" altLang="ja-JP" sz="800" b="1" dirty="0">
              <a:latin typeface="ＭＳ 明朝" panose="02020609040205080304" pitchFamily="17" charset="-128"/>
              <a:ea typeface="ＭＳ 明朝" panose="02020609040205080304" pitchFamily="17" charset="-128"/>
            </a:endParaRPr>
          </a:p>
          <a:p>
            <a:pPr marL="0" indent="0">
              <a:buNone/>
            </a:pPr>
            <a:r>
              <a:rPr lang="ja-JP" altLang="en-US" b="1" dirty="0">
                <a:latin typeface="ＭＳ 明朝" panose="02020609040205080304" pitchFamily="17" charset="-128"/>
                <a:ea typeface="ＭＳ 明朝" panose="02020609040205080304" pitchFamily="17" charset="-128"/>
              </a:rPr>
              <a:t>　</a:t>
            </a:r>
            <a:r>
              <a:rPr kumimoji="1" lang="ja-JP" altLang="en-US" b="1" dirty="0">
                <a:latin typeface="ＭＳ 明朝" panose="02020609040205080304" pitchFamily="17" charset="-128"/>
                <a:ea typeface="ＭＳ 明朝" panose="02020609040205080304" pitchFamily="17" charset="-128"/>
              </a:rPr>
              <a:t>２．「附属物スクリーニング調査技術者」</a:t>
            </a:r>
            <a:endParaRPr kumimoji="1"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現在、標識・照明柱などの腐食劣化に関して国交省「小規模附属物</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点検要領</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Ｈ</a:t>
            </a:r>
            <a:r>
              <a:rPr lang="en-US" altLang="ja-JP" dirty="0">
                <a:latin typeface="ＭＳ 明朝" panose="02020609040205080304" pitchFamily="17" charset="-128"/>
                <a:ea typeface="ＭＳ 明朝" panose="02020609040205080304" pitchFamily="17" charset="-128"/>
              </a:rPr>
              <a:t>29.3)</a:t>
            </a:r>
            <a:r>
              <a:rPr lang="ja-JP" altLang="en-US" dirty="0">
                <a:latin typeface="ＭＳ 明朝" panose="02020609040205080304" pitchFamily="17" charset="-128"/>
                <a:ea typeface="ＭＳ 明朝" panose="02020609040205080304" pitchFamily="17" charset="-128"/>
              </a:rPr>
              <a:t>」にて非破壊試験を活用する方向性</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→効率的なデータベース化に向け検討中</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797446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３－３．新しい技術の検証と紹介</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493753"/>
            <a:ext cx="10565994" cy="5165312"/>
          </a:xfrm>
        </p:spPr>
        <p:txBody>
          <a:bodyPr anchor="t">
            <a:normAutofit/>
          </a:bodyPr>
          <a:lstStyle/>
          <a:p>
            <a:r>
              <a:rPr kumimoji="1" lang="ja-JP" altLang="en-US" b="1" dirty="0">
                <a:latin typeface="ＭＳ 明朝" panose="02020609040205080304" pitchFamily="17" charset="-128"/>
                <a:ea typeface="ＭＳ 明朝" panose="02020609040205080304" pitchFamily="17" charset="-128"/>
              </a:rPr>
              <a:t>現在の活動テーマ</a:t>
            </a:r>
            <a:endParaRPr kumimoji="1" lang="en-US" altLang="ja-JP" b="1" dirty="0">
              <a:latin typeface="ＭＳ 明朝" panose="02020609040205080304" pitchFamily="17" charset="-128"/>
              <a:ea typeface="ＭＳ 明朝" panose="02020609040205080304" pitchFamily="17" charset="-128"/>
            </a:endParaRPr>
          </a:p>
          <a:p>
            <a:pPr marL="0" indent="0">
              <a:buNone/>
            </a:pP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b="1" dirty="0">
                <a:latin typeface="ＭＳ 明朝" panose="02020609040205080304" pitchFamily="17" charset="-128"/>
                <a:ea typeface="ＭＳ 明朝" panose="02020609040205080304" pitchFamily="17" charset="-128"/>
              </a:rPr>
              <a:t>　３</a:t>
            </a:r>
            <a:r>
              <a:rPr kumimoji="1" lang="ja-JP" altLang="en-US" b="1" dirty="0">
                <a:latin typeface="ＭＳ 明朝" panose="02020609040205080304" pitchFamily="17" charset="-128"/>
                <a:ea typeface="ＭＳ 明朝" panose="02020609040205080304" pitchFamily="17" charset="-128"/>
              </a:rPr>
              <a:t>．</a:t>
            </a:r>
            <a:r>
              <a:rPr lang="ja-JP" altLang="en-US" b="1" dirty="0">
                <a:latin typeface="ＭＳ 明朝" panose="02020609040205080304" pitchFamily="17" charset="-128"/>
                <a:ea typeface="ＭＳ 明朝" panose="02020609040205080304" pitchFamily="17" charset="-128"/>
              </a:rPr>
              <a:t>地中レーダ探査技術</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（空洞・埋設物探査やトンネル、河川護岸ブロック背面空洞探査）</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→資格制度を検討中。現在は初歩向けの基礎講習会を開催</a:t>
            </a:r>
            <a:endParaRPr lang="en-US" altLang="ja-JP" dirty="0">
              <a:latin typeface="ＭＳ 明朝" panose="02020609040205080304" pitchFamily="17" charset="-128"/>
              <a:ea typeface="ＭＳ 明朝" panose="02020609040205080304" pitchFamily="17" charset="-128"/>
            </a:endParaRPr>
          </a:p>
          <a:p>
            <a:pPr marL="0" indent="0">
              <a:buNone/>
            </a:pP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ja-JP" altLang="en-US" b="1" dirty="0">
                <a:latin typeface="ＭＳ 明朝" panose="02020609040205080304" pitchFamily="17" charset="-128"/>
                <a:ea typeface="ＭＳ 明朝" panose="02020609040205080304" pitchFamily="17" charset="-128"/>
              </a:rPr>
              <a:t>４．長尺ものの長さ</a:t>
            </a:r>
            <a:r>
              <a:rPr lang="ja-JP" altLang="en-US" dirty="0">
                <a:latin typeface="ＭＳ 明朝" panose="02020609040205080304" pitchFamily="17" charset="-128"/>
                <a:ea typeface="ＭＳ 明朝" panose="02020609040205080304" pitchFamily="17" charset="-128"/>
              </a:rPr>
              <a:t>（測定</a:t>
            </a:r>
            <a:r>
              <a:rPr lang="zh-TW" altLang="en-US" dirty="0">
                <a:latin typeface="ＭＳ 明朝" panose="02020609040205080304" pitchFamily="17" charset="-128"/>
                <a:ea typeface="ＭＳ 明朝" panose="02020609040205080304" pitchFamily="17" charset="-128"/>
              </a:rPr>
              <a:t>鋼矢板、</a:t>
            </a:r>
            <a:r>
              <a:rPr lang="en-US" altLang="zh-TW" dirty="0">
                <a:latin typeface="ＭＳ 明朝" panose="02020609040205080304" pitchFamily="17" charset="-128"/>
                <a:ea typeface="ＭＳ 明朝" panose="02020609040205080304" pitchFamily="17" charset="-128"/>
              </a:rPr>
              <a:t>H</a:t>
            </a:r>
            <a:r>
              <a:rPr lang="zh-TW" altLang="en-US" dirty="0">
                <a:latin typeface="ＭＳ 明朝" panose="02020609040205080304" pitchFamily="17" charset="-128"/>
                <a:ea typeface="ＭＳ 明朝" panose="02020609040205080304" pitchFamily="17" charset="-128"/>
              </a:rPr>
              <a:t>鋼材埋設長測定</a:t>
            </a:r>
            <a:r>
              <a:rPr lang="ja-JP" altLang="en-US" dirty="0">
                <a:latin typeface="ＭＳ 明朝" panose="02020609040205080304" pitchFamily="17" charset="-128"/>
                <a:ea typeface="ＭＳ 明朝" panose="02020609040205080304" pitchFamily="17" charset="-128"/>
              </a:rPr>
              <a:t>）</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192191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１．協会の目的</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4731328"/>
          </a:xfrm>
        </p:spPr>
        <p:txBody>
          <a:bodyPr>
            <a:normAutofit lnSpcReduction="10000"/>
          </a:bodyPr>
          <a:lstStyle/>
          <a:p>
            <a:pPr>
              <a:lnSpc>
                <a:spcPct val="150000"/>
              </a:lnSpc>
            </a:pPr>
            <a:r>
              <a:rPr lang="ja-JP" altLang="en-US" dirty="0">
                <a:latin typeface="ＭＳ 明朝" panose="02020609040205080304" pitchFamily="17" charset="-128"/>
                <a:ea typeface="ＭＳ 明朝" panose="02020609040205080304" pitchFamily="17" charset="-128"/>
              </a:rPr>
              <a:t>測定装置の認定</a:t>
            </a:r>
          </a:p>
          <a:p>
            <a:pPr>
              <a:lnSpc>
                <a:spcPct val="150000"/>
              </a:lnSpc>
            </a:pPr>
            <a:r>
              <a:rPr lang="ja-JP" altLang="en-US" dirty="0">
                <a:latin typeface="ＭＳ 明朝" panose="02020609040205080304" pitchFamily="17" charset="-128"/>
                <a:ea typeface="ＭＳ 明朝" panose="02020609040205080304" pitchFamily="17" charset="-128"/>
              </a:rPr>
              <a:t>測定技術者の養成及び認定</a:t>
            </a:r>
          </a:p>
          <a:p>
            <a:pPr>
              <a:lnSpc>
                <a:spcPct val="150000"/>
              </a:lnSpc>
            </a:pPr>
            <a:r>
              <a:rPr lang="ja-JP" altLang="en-US" dirty="0">
                <a:latin typeface="ＭＳ 明朝" panose="02020609040205080304" pitchFamily="17" charset="-128"/>
                <a:ea typeface="ＭＳ 明朝" panose="02020609040205080304" pitchFamily="17" charset="-128"/>
              </a:rPr>
              <a:t>技術・積算に関する調査研究及び資料整理</a:t>
            </a:r>
          </a:p>
          <a:p>
            <a:pPr>
              <a:lnSpc>
                <a:spcPct val="150000"/>
              </a:lnSpc>
            </a:pPr>
            <a:r>
              <a:rPr lang="ja-JP" altLang="en-US" dirty="0">
                <a:latin typeface="ＭＳ 明朝" panose="02020609040205080304" pitchFamily="17" charset="-128"/>
                <a:ea typeface="ＭＳ 明朝" panose="02020609040205080304" pitchFamily="17" charset="-128"/>
              </a:rPr>
              <a:t>本技術普及の為の研修・勉強会開催</a:t>
            </a:r>
          </a:p>
          <a:p>
            <a:pPr>
              <a:lnSpc>
                <a:spcPct val="150000"/>
              </a:lnSpc>
            </a:pPr>
            <a:r>
              <a:rPr lang="ja-JP" altLang="en-US" dirty="0">
                <a:latin typeface="ＭＳ 明朝" panose="02020609040205080304" pitchFamily="17" charset="-128"/>
                <a:ea typeface="ＭＳ 明朝" panose="02020609040205080304" pitchFamily="17" charset="-128"/>
              </a:rPr>
              <a:t>本技術普及の為の広報・宣伝活動</a:t>
            </a:r>
          </a:p>
          <a:p>
            <a:pPr>
              <a:lnSpc>
                <a:spcPct val="150000"/>
              </a:lnSpc>
            </a:pPr>
            <a:r>
              <a:rPr lang="ja-JP" altLang="en-US" dirty="0">
                <a:latin typeface="ＭＳ 明朝" panose="02020609040205080304" pitchFamily="17" charset="-128"/>
                <a:ea typeface="ＭＳ 明朝" panose="02020609040205080304" pitchFamily="17" charset="-128"/>
              </a:rPr>
              <a:t>本技術普及の為の会員募集</a:t>
            </a:r>
          </a:p>
          <a:p>
            <a:pPr>
              <a:lnSpc>
                <a:spcPct val="150000"/>
              </a:lnSpc>
            </a:pPr>
            <a:r>
              <a:rPr lang="ja-JP" altLang="en-US" dirty="0">
                <a:latin typeface="ＭＳ 明朝" panose="02020609040205080304" pitchFamily="17" charset="-128"/>
                <a:ea typeface="ＭＳ 明朝" panose="02020609040205080304" pitchFamily="17" charset="-128"/>
              </a:rPr>
              <a:t>その他当法人の目的を達成する為に必要な事業</a:t>
            </a: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348333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３－３．新しい技術の検証と紹介</a:t>
            </a:r>
            <a:endParaRPr kumimoji="1" lang="ja-JP" altLang="en-US" dirty="0">
              <a:latin typeface="ＭＳ 明朝" panose="02020609040205080304" pitchFamily="17" charset="-128"/>
              <a:ea typeface="ＭＳ 明朝" panose="02020609040205080304" pitchFamily="17" charset="-128"/>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491" y="1870517"/>
            <a:ext cx="5680276" cy="3390451"/>
          </a:xfrm>
          <a:prstGeom prst="rect">
            <a:avLst/>
          </a:prstGeom>
          <a:ln>
            <a:solidFill>
              <a:schemeClr val="tx1"/>
            </a:solidFill>
          </a:ln>
          <a:effectLst>
            <a:outerShdw blurRad="50800" dist="127000" dir="2700000" algn="tl" rotWithShape="0">
              <a:prstClr val="black">
                <a:alpha val="25000"/>
              </a:prstClr>
            </a:outerShdw>
          </a:effectLst>
        </p:spPr>
      </p:pic>
      <p:sp>
        <p:nvSpPr>
          <p:cNvPr id="8" name="Title 1"/>
          <p:cNvSpPr txBox="1">
            <a:spLocks/>
          </p:cNvSpPr>
          <p:nvPr/>
        </p:nvSpPr>
        <p:spPr>
          <a:xfrm>
            <a:off x="4284133" y="5041109"/>
            <a:ext cx="2968635" cy="166199"/>
          </a:xfrm>
          <a:prstGeom prst="rect">
            <a:avLst/>
          </a:prstGeom>
          <a:effectLst/>
        </p:spPr>
        <p:txBody>
          <a:bodyPr vert="horz" wrap="square" lIns="0" tIns="0" rIns="0" bIns="0" numCol="1" rtlCol="0" anchor="t" anchorCtr="0" compatLnSpc="1">
            <a:prstTxWarp prst="textNoShape">
              <a:avLst/>
            </a:prstTxWarp>
            <a:spAutoFit/>
          </a:bodyPr>
          <a:lstStyle>
            <a:lvl1pPr algn="l" defTabSz="912813" rtl="0" fontAlgn="base">
              <a:lnSpc>
                <a:spcPct val="90000"/>
              </a:lnSpc>
              <a:spcBef>
                <a:spcPct val="0"/>
              </a:spcBef>
              <a:spcAft>
                <a:spcPct val="0"/>
              </a:spcAft>
              <a:defRPr lang="en-US" sz="4800" spc="-150" dirty="0">
                <a:ln w="3175">
                  <a:noFill/>
                </a:ln>
                <a:solidFill>
                  <a:srgbClr val="005825"/>
                </a:solidFill>
                <a:latin typeface="+mj-lt"/>
                <a:ea typeface="+mn-ea"/>
                <a:cs typeface="Arial" pitchFamily="34" charset="0"/>
              </a:defRPr>
            </a:lvl1pPr>
            <a:lvl2pPr algn="l" defTabSz="912813" rtl="0" fontAlgn="base">
              <a:lnSpc>
                <a:spcPct val="90000"/>
              </a:lnSpc>
              <a:spcBef>
                <a:spcPct val="0"/>
              </a:spcBef>
              <a:spcAft>
                <a:spcPct val="0"/>
              </a:spcAft>
              <a:defRPr sz="4800">
                <a:solidFill>
                  <a:srgbClr val="005825"/>
                </a:solidFill>
                <a:latin typeface="Calibri" pitchFamily="34" charset="0"/>
                <a:cs typeface="Arial" charset="0"/>
              </a:defRPr>
            </a:lvl2pPr>
            <a:lvl3pPr algn="l" defTabSz="912813" rtl="0" fontAlgn="base">
              <a:lnSpc>
                <a:spcPct val="90000"/>
              </a:lnSpc>
              <a:spcBef>
                <a:spcPct val="0"/>
              </a:spcBef>
              <a:spcAft>
                <a:spcPct val="0"/>
              </a:spcAft>
              <a:defRPr sz="4800">
                <a:solidFill>
                  <a:srgbClr val="005825"/>
                </a:solidFill>
                <a:latin typeface="Calibri" pitchFamily="34" charset="0"/>
                <a:cs typeface="Arial" charset="0"/>
              </a:defRPr>
            </a:lvl3pPr>
            <a:lvl4pPr algn="l" defTabSz="912813" rtl="0" fontAlgn="base">
              <a:lnSpc>
                <a:spcPct val="90000"/>
              </a:lnSpc>
              <a:spcBef>
                <a:spcPct val="0"/>
              </a:spcBef>
              <a:spcAft>
                <a:spcPct val="0"/>
              </a:spcAft>
              <a:defRPr sz="4800">
                <a:solidFill>
                  <a:srgbClr val="005825"/>
                </a:solidFill>
                <a:latin typeface="Calibri" pitchFamily="34" charset="0"/>
                <a:cs typeface="Arial" charset="0"/>
              </a:defRPr>
            </a:lvl4pPr>
            <a:lvl5pPr algn="l" defTabSz="912813" rtl="0" fontAlgn="base">
              <a:lnSpc>
                <a:spcPct val="90000"/>
              </a:lnSpc>
              <a:spcBef>
                <a:spcPct val="0"/>
              </a:spcBef>
              <a:spcAft>
                <a:spcPct val="0"/>
              </a:spcAft>
              <a:defRPr sz="4800">
                <a:solidFill>
                  <a:srgbClr val="005825"/>
                </a:solidFill>
                <a:latin typeface="Calibri" pitchFamily="34" charset="0"/>
                <a:cs typeface="Arial" charset="0"/>
              </a:defRPr>
            </a:lvl5pPr>
            <a:lvl6pPr marL="457200" algn="l" defTabSz="912813" rtl="0" fontAlgn="base">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fontAlgn="base">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fontAlgn="base">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fontAlgn="base">
              <a:lnSpc>
                <a:spcPct val="90000"/>
              </a:lnSpc>
              <a:spcBef>
                <a:spcPct val="0"/>
              </a:spcBef>
              <a:spcAft>
                <a:spcPct val="0"/>
              </a:spcAft>
              <a:defRPr sz="4800">
                <a:solidFill>
                  <a:srgbClr val="005825"/>
                </a:solidFill>
                <a:latin typeface="Calibri" pitchFamily="34" charset="0"/>
                <a:cs typeface="Arial" charset="0"/>
              </a:defRPr>
            </a:lvl9pPr>
          </a:lstStyle>
          <a:p>
            <a:pPr algn="r">
              <a:buSzPct val="100000"/>
            </a:pPr>
            <a:r>
              <a:rPr lang="en-US" altLang="ja-JP" sz="1200" kern="0" spc="0" dirty="0">
                <a:ln w="0">
                  <a:noFill/>
                </a:ln>
                <a:solidFill>
                  <a:schemeClr val="tx1"/>
                </a:solidFill>
                <a:effectLst>
                  <a:outerShdw blurRad="63500" algn="ctr" rotWithShape="0">
                    <a:schemeClr val="bg1"/>
                  </a:outerShdw>
                </a:effectLst>
                <a:latin typeface="ＭＳ 明朝" panose="02020609040205080304" pitchFamily="17" charset="-128"/>
                <a:ea typeface="ＭＳ 明朝" panose="02020609040205080304" pitchFamily="17" charset="-128"/>
                <a:cs typeface="Meiryo UI" pitchFamily="50" charset="-128"/>
                <a:sym typeface="Calibri" pitchFamily="34" charset="0"/>
              </a:rPr>
              <a:t>【</a:t>
            </a:r>
            <a:r>
              <a:rPr lang="ja-JP" altLang="en-US" sz="1200" kern="0" spc="0" dirty="0">
                <a:ln w="0">
                  <a:noFill/>
                </a:ln>
                <a:solidFill>
                  <a:schemeClr val="tx1"/>
                </a:solidFill>
                <a:effectLst>
                  <a:outerShdw blurRad="63500" algn="ctr" rotWithShape="0">
                    <a:schemeClr val="bg1"/>
                  </a:outerShdw>
                </a:effectLst>
                <a:latin typeface="ＭＳ 明朝" panose="02020609040205080304" pitchFamily="17" charset="-128"/>
                <a:ea typeface="ＭＳ 明朝" panose="02020609040205080304" pitchFamily="17" charset="-128"/>
                <a:cs typeface="Meiryo UI" pitchFamily="50" charset="-128"/>
                <a:sym typeface="Calibri" pitchFamily="34" charset="0"/>
              </a:rPr>
              <a:t>会員企業所有の試験フィールド</a:t>
            </a:r>
            <a:r>
              <a:rPr lang="en-US" altLang="ja-JP" sz="1200" kern="0" spc="0" dirty="0">
                <a:ln w="0">
                  <a:noFill/>
                </a:ln>
                <a:solidFill>
                  <a:schemeClr val="tx1"/>
                </a:solidFill>
                <a:effectLst>
                  <a:outerShdw blurRad="63500" algn="ctr" rotWithShape="0">
                    <a:schemeClr val="bg1"/>
                  </a:outerShdw>
                </a:effectLst>
                <a:latin typeface="ＭＳ 明朝" panose="02020609040205080304" pitchFamily="17" charset="-128"/>
                <a:ea typeface="ＭＳ 明朝" panose="02020609040205080304" pitchFamily="17" charset="-128"/>
                <a:cs typeface="Meiryo UI" pitchFamily="50" charset="-128"/>
                <a:sym typeface="Calibri" pitchFamily="34" charset="0"/>
              </a:rPr>
              <a:t>】</a:t>
            </a:r>
          </a:p>
        </p:txBody>
      </p:sp>
      <p:sp>
        <p:nvSpPr>
          <p:cNvPr id="9" name="タイトル 1"/>
          <p:cNvSpPr txBox="1">
            <a:spLocks/>
          </p:cNvSpPr>
          <p:nvPr/>
        </p:nvSpPr>
        <p:spPr>
          <a:xfrm>
            <a:off x="1572492" y="1302204"/>
            <a:ext cx="5680276" cy="56831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kumimoji="1" sz="4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latin typeface="ＭＳ 明朝" panose="02020609040205080304" pitchFamily="17" charset="-128"/>
                <a:ea typeface="ＭＳ 明朝" panose="02020609040205080304" pitchFamily="17" charset="-128"/>
              </a:rPr>
              <a:t>非破壊試験フィールド</a:t>
            </a: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2780" y="1302327"/>
            <a:ext cx="1800000" cy="1552241"/>
          </a:xfrm>
          <a:prstGeom prst="rect">
            <a:avLst/>
          </a:prstGeom>
          <a:ln>
            <a:solidFill>
              <a:schemeClr val="tx1"/>
            </a:solidFill>
          </a:ln>
          <a:effectLst>
            <a:outerShdw blurRad="50800" dist="127000" dir="2700000" algn="tl" rotWithShape="0">
              <a:prstClr val="black">
                <a:alpha val="25000"/>
              </a:prstClr>
            </a:outerShdw>
          </a:effectLst>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2780" y="3157984"/>
            <a:ext cx="1800000" cy="1547031"/>
          </a:xfrm>
          <a:prstGeom prst="rect">
            <a:avLst/>
          </a:prstGeom>
          <a:ln>
            <a:solidFill>
              <a:schemeClr val="tx1"/>
            </a:solidFill>
          </a:ln>
          <a:effectLst>
            <a:outerShdw blurRad="50800" dist="127000" dir="2700000" algn="tl" rotWithShape="0">
              <a:prstClr val="black">
                <a:alpha val="25000"/>
              </a:prstClr>
            </a:outerShdw>
          </a:effectLst>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62441" y="3157984"/>
            <a:ext cx="1800000" cy="1541402"/>
          </a:xfrm>
          <a:prstGeom prst="rect">
            <a:avLst/>
          </a:prstGeom>
          <a:ln>
            <a:solidFill>
              <a:schemeClr val="tx1"/>
            </a:solidFill>
          </a:ln>
          <a:effectLst>
            <a:outerShdw blurRad="50800" dist="127000" dir="2700000" algn="tl" rotWithShape="0">
              <a:prstClr val="black">
                <a:alpha val="25000"/>
              </a:prstClr>
            </a:outerShdw>
          </a:effectLst>
        </p:spPr>
      </p:pic>
      <p:sp>
        <p:nvSpPr>
          <p:cNvPr id="14" name="タイトル 1"/>
          <p:cNvSpPr txBox="1">
            <a:spLocks/>
          </p:cNvSpPr>
          <p:nvPr/>
        </p:nvSpPr>
        <p:spPr>
          <a:xfrm>
            <a:off x="2156827" y="5319846"/>
            <a:ext cx="5256984" cy="113637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kumimoji="1" sz="4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600" dirty="0">
                <a:latin typeface="ＭＳ 明朝" panose="02020609040205080304" pitchFamily="17" charset="-128"/>
                <a:ea typeface="ＭＳ 明朝" panose="02020609040205080304" pitchFamily="17" charset="-128"/>
              </a:rPr>
              <a:t>非破壊試験フィールドによる技術検証、支部研修会の実施、等の技術向上に努めております。</a:t>
            </a:r>
            <a:endParaRPr lang="en-US" altLang="ja-JP" sz="1600" dirty="0">
              <a:latin typeface="ＭＳ 明朝" panose="02020609040205080304" pitchFamily="17" charset="-128"/>
              <a:ea typeface="ＭＳ 明朝" panose="02020609040205080304" pitchFamily="17" charset="-128"/>
            </a:endParaRPr>
          </a:p>
          <a:p>
            <a:pPr algn="l"/>
            <a:endParaRPr lang="en-US" altLang="ja-JP" sz="1600" dirty="0">
              <a:latin typeface="ＭＳ 明朝" panose="02020609040205080304" pitchFamily="17" charset="-128"/>
              <a:ea typeface="ＭＳ 明朝" panose="02020609040205080304" pitchFamily="17" charset="-128"/>
            </a:endParaRPr>
          </a:p>
        </p:txBody>
      </p:sp>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62441" y="1302204"/>
            <a:ext cx="1800000" cy="1552364"/>
          </a:xfrm>
          <a:prstGeom prst="rect">
            <a:avLst/>
          </a:prstGeom>
          <a:ln>
            <a:solidFill>
              <a:schemeClr val="tx1"/>
            </a:solidFill>
          </a:ln>
          <a:effectLst>
            <a:outerShdw blurRad="50800" dist="127000" dir="2700000" algn="tl" rotWithShape="0">
              <a:prstClr val="black">
                <a:alpha val="25000"/>
              </a:prstClr>
            </a:outerShdw>
          </a:effectLst>
        </p:spPr>
      </p:pic>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2780" y="5013947"/>
            <a:ext cx="1800000" cy="1547031"/>
          </a:xfrm>
          <a:prstGeom prst="rect">
            <a:avLst/>
          </a:prstGeom>
          <a:ln>
            <a:solidFill>
              <a:schemeClr val="tx1"/>
            </a:solidFill>
          </a:ln>
          <a:effectLst>
            <a:outerShdw blurRad="50800" dist="127000" dir="2700000" algn="tl" rotWithShape="0">
              <a:prstClr val="black">
                <a:alpha val="25000"/>
              </a:prstClr>
            </a:outerShdw>
          </a:effectLst>
        </p:spPr>
      </p:pic>
      <p:pic>
        <p:nvPicPr>
          <p:cNvPr id="20" name="図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7004" y="5002802"/>
            <a:ext cx="1800000" cy="1550704"/>
          </a:xfrm>
          <a:prstGeom prst="rect">
            <a:avLst/>
          </a:prstGeom>
          <a:ln>
            <a:solidFill>
              <a:schemeClr val="tx1"/>
            </a:solidFill>
          </a:ln>
          <a:effectLst>
            <a:outerShdw blurRad="50800" dist="127000" dir="2700000" algn="tl" rotWithShape="0">
              <a:prstClr val="black">
                <a:alpha val="25000"/>
              </a:prstClr>
            </a:outerShdw>
          </a:effectLst>
        </p:spPr>
      </p:pic>
    </p:spTree>
    <p:extLst>
      <p:ext uri="{BB962C8B-B14F-4D97-AF65-F5344CB8AC3E}">
        <p14:creationId xmlns:p14="http://schemas.microsoft.com/office/powerpoint/2010/main" val="2497490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３－４．広報活動</a:t>
            </a:r>
            <a:endParaRPr kumimoji="1" lang="ja-JP" altLang="en-US" dirty="0">
              <a:latin typeface="ＭＳ 明朝" panose="02020609040205080304" pitchFamily="17" charset="-128"/>
              <a:ea typeface="ＭＳ 明朝" panose="02020609040205080304" pitchFamily="17" charset="-128"/>
            </a:endParaRPr>
          </a:p>
        </p:txBody>
      </p:sp>
      <p:sp>
        <p:nvSpPr>
          <p:cNvPr id="16" name="コンテンツ プレースホルダー 2"/>
          <p:cNvSpPr txBox="1">
            <a:spLocks/>
          </p:cNvSpPr>
          <p:nvPr/>
        </p:nvSpPr>
        <p:spPr>
          <a:xfrm>
            <a:off x="1572491" y="1302326"/>
            <a:ext cx="9930532" cy="3041073"/>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展示会における広報活動</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協会認定技術の普及に向け展示会（会員出展）への協力</a:t>
            </a:r>
            <a:endParaRPr lang="en-US" altLang="ja-JP" dirty="0">
              <a:latin typeface="ＭＳ 明朝" panose="02020609040205080304" pitchFamily="17" charset="-128"/>
              <a:ea typeface="ＭＳ 明朝" panose="02020609040205080304" pitchFamily="17" charset="-128"/>
            </a:endParaRPr>
          </a:p>
          <a:p>
            <a:pPr marL="0" indent="0">
              <a:buNone/>
            </a:pP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他団体向け技術紹介、意見交換会の開催</a:t>
            </a:r>
            <a:endParaRPr lang="en-US" altLang="ja-JP" dirty="0">
              <a:latin typeface="ＭＳ 明朝" panose="02020609040205080304" pitchFamily="17" charset="-128"/>
              <a:ea typeface="ＭＳ 明朝" panose="02020609040205080304" pitchFamily="17" charset="-128"/>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5" r="19474"/>
          <a:stretch/>
        </p:blipFill>
        <p:spPr>
          <a:xfrm>
            <a:off x="5755808" y="4343399"/>
            <a:ext cx="2718422" cy="1899049"/>
          </a:xfrm>
          <a:prstGeom prst="rect">
            <a:avLst/>
          </a:prstGeom>
          <a:ln>
            <a:solidFill>
              <a:schemeClr val="tx1"/>
            </a:solidFill>
          </a:ln>
          <a:effectLst>
            <a:outerShdw blurRad="50800" dist="127000" dir="2700000" algn="tl" rotWithShape="0">
              <a:prstClr val="black">
                <a:alpha val="25000"/>
              </a:prstClr>
            </a:outerShdw>
          </a:effectLst>
        </p:spPr>
      </p:pic>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14958" t="3495" r="18100" b="13558"/>
          <a:stretch/>
        </p:blipFill>
        <p:spPr>
          <a:xfrm>
            <a:off x="8958702" y="4343399"/>
            <a:ext cx="2725940" cy="1900208"/>
          </a:xfrm>
          <a:prstGeom prst="rect">
            <a:avLst/>
          </a:prstGeom>
          <a:ln>
            <a:solidFill>
              <a:schemeClr val="tx1"/>
            </a:solidFill>
          </a:ln>
          <a:effectLst>
            <a:outerShdw blurRad="50800" dist="127000" dir="2700000" algn="tl" rotWithShape="0">
              <a:prstClr val="black">
                <a:alpha val="25000"/>
              </a:prstClr>
            </a:outerShdw>
          </a:effectLst>
        </p:spPr>
      </p:pic>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16616" t="32236" r="28959" b="315"/>
          <a:stretch/>
        </p:blipFill>
        <p:spPr>
          <a:xfrm>
            <a:off x="2547057" y="4343398"/>
            <a:ext cx="2724279" cy="1899050"/>
          </a:xfrm>
          <a:prstGeom prst="rect">
            <a:avLst/>
          </a:prstGeom>
          <a:ln>
            <a:solidFill>
              <a:schemeClr val="tx1"/>
            </a:solidFill>
          </a:ln>
          <a:effectLst>
            <a:outerShdw blurRad="50800" dist="127000" dir="2700000" algn="tl" rotWithShape="0">
              <a:prstClr val="black">
                <a:alpha val="25000"/>
              </a:prstClr>
            </a:outerShdw>
          </a:effectLst>
        </p:spPr>
      </p:pic>
    </p:spTree>
    <p:extLst>
      <p:ext uri="{BB962C8B-B14F-4D97-AF65-F5344CB8AC3E}">
        <p14:creationId xmlns:p14="http://schemas.microsoft.com/office/powerpoint/2010/main" val="1796220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３－４．広報活動</a:t>
            </a:r>
            <a:endParaRPr kumimoji="1" lang="ja-JP" altLang="en-US" dirty="0">
              <a:latin typeface="ＭＳ 明朝" panose="02020609040205080304" pitchFamily="17" charset="-128"/>
              <a:ea typeface="ＭＳ 明朝" panose="02020609040205080304" pitchFamily="17" charset="-128"/>
            </a:endParaRPr>
          </a:p>
        </p:txBody>
      </p:sp>
      <p:sp>
        <p:nvSpPr>
          <p:cNvPr id="16" name="コンテンツ プレースホルダー 2"/>
          <p:cNvSpPr txBox="1">
            <a:spLocks/>
          </p:cNvSpPr>
          <p:nvPr/>
        </p:nvSpPr>
        <p:spPr>
          <a:xfrm>
            <a:off x="1572491" y="1302327"/>
            <a:ext cx="9930532" cy="78526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技術誌を用いた技術の普及</a:t>
            </a:r>
            <a:endParaRPr lang="en-US" altLang="ja-JP" dirty="0">
              <a:latin typeface="ＭＳ 明朝" panose="02020609040205080304" pitchFamily="17" charset="-128"/>
              <a:ea typeface="ＭＳ 明朝" panose="02020609040205080304" pitchFamily="17"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195" y="2283534"/>
            <a:ext cx="2583023" cy="3693961"/>
          </a:xfrm>
          <a:prstGeom prst="rect">
            <a:avLst/>
          </a:prstGeom>
          <a:ln>
            <a:solidFill>
              <a:schemeClr val="tx1"/>
            </a:solidFill>
          </a:ln>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0625" y="1083666"/>
            <a:ext cx="2430189" cy="3693961"/>
          </a:xfrm>
          <a:prstGeom prst="rect">
            <a:avLst/>
          </a:prstGeom>
          <a:ln>
            <a:solidFill>
              <a:schemeClr val="tx1"/>
            </a:solidFill>
          </a:ln>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8957" y="2283534"/>
            <a:ext cx="2430189" cy="3693961"/>
          </a:xfrm>
          <a:prstGeom prst="rect">
            <a:avLst/>
          </a:prstGeom>
          <a:ln>
            <a:solidFill>
              <a:schemeClr val="tx1"/>
            </a:solidFill>
          </a:ln>
        </p:spPr>
      </p:pic>
      <p:sp>
        <p:nvSpPr>
          <p:cNvPr id="10" name="ストライプ矢印 9"/>
          <p:cNvSpPr/>
          <p:nvPr/>
        </p:nvSpPr>
        <p:spPr>
          <a:xfrm rot="10800000">
            <a:off x="6297869" y="3737087"/>
            <a:ext cx="1051436" cy="786854"/>
          </a:xfrm>
          <a:prstGeom prst="stripedRightArrow">
            <a:avLst>
              <a:gd name="adj1" fmla="val 49999"/>
              <a:gd name="adj2" fmla="val 5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2"/>
          <p:cNvSpPr txBox="1">
            <a:spLocks/>
          </p:cNvSpPr>
          <p:nvPr/>
        </p:nvSpPr>
        <p:spPr>
          <a:xfrm>
            <a:off x="3405195" y="5977495"/>
            <a:ext cx="2583024" cy="41460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buNone/>
            </a:pPr>
            <a:r>
              <a:rPr lang="ja-JP" altLang="en-US" sz="1600" dirty="0">
                <a:latin typeface="ＭＳ 明朝" panose="02020609040205080304" pitchFamily="17" charset="-128"/>
                <a:ea typeface="ＭＳ 明朝" panose="02020609040205080304" pitchFamily="17" charset="-128"/>
              </a:rPr>
              <a:t>積算資料</a:t>
            </a:r>
            <a:r>
              <a:rPr lang="en-US" altLang="ja-JP" sz="1600" dirty="0">
                <a:latin typeface="ＭＳ 明朝" panose="02020609040205080304" pitchFamily="17" charset="-128"/>
                <a:ea typeface="ＭＳ 明朝" panose="02020609040205080304" pitchFamily="17" charset="-128"/>
              </a:rPr>
              <a:t>【</a:t>
            </a:r>
            <a:r>
              <a:rPr lang="ja-JP" altLang="en-US" sz="1600" dirty="0">
                <a:latin typeface="ＭＳ 明朝" panose="02020609040205080304" pitchFamily="17" charset="-128"/>
                <a:ea typeface="ＭＳ 明朝" panose="02020609040205080304" pitchFamily="17" charset="-128"/>
              </a:rPr>
              <a:t>公表価格版</a:t>
            </a:r>
            <a:r>
              <a:rPr lang="en-US" altLang="ja-JP" sz="1600" dirty="0">
                <a:latin typeface="ＭＳ 明朝" panose="02020609040205080304" pitchFamily="17" charset="-128"/>
                <a:ea typeface="ＭＳ 明朝" panose="02020609040205080304" pitchFamily="17" charset="-128"/>
              </a:rPr>
              <a:t>】</a:t>
            </a:r>
          </a:p>
          <a:p>
            <a:pPr marL="0" indent="0">
              <a:buNone/>
            </a:pPr>
            <a:endParaRPr lang="en-US" altLang="ja-JP" sz="1600" dirty="0">
              <a:latin typeface="ＭＳ 明朝" panose="02020609040205080304" pitchFamily="17" charset="-128"/>
              <a:ea typeface="ＭＳ 明朝" panose="02020609040205080304" pitchFamily="17" charset="-128"/>
            </a:endParaRPr>
          </a:p>
        </p:txBody>
      </p:sp>
      <p:sp>
        <p:nvSpPr>
          <p:cNvPr id="12" name="コンテンツ プレースホルダー 2"/>
          <p:cNvSpPr txBox="1">
            <a:spLocks/>
          </p:cNvSpPr>
          <p:nvPr/>
        </p:nvSpPr>
        <p:spPr>
          <a:xfrm>
            <a:off x="3405194" y="6224737"/>
            <a:ext cx="2583024" cy="41460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buNone/>
            </a:pPr>
            <a:r>
              <a:rPr lang="en-US" altLang="ja-JP" sz="1600" dirty="0">
                <a:latin typeface="ＭＳ 明朝" panose="02020609040205080304" pitchFamily="17" charset="-128"/>
                <a:ea typeface="ＭＳ 明朝" panose="02020609040205080304" pitchFamily="17" charset="-128"/>
              </a:rPr>
              <a:t>2017.11</a:t>
            </a:r>
            <a:r>
              <a:rPr lang="ja-JP" altLang="en-US" sz="1600" dirty="0">
                <a:latin typeface="ＭＳ 明朝" panose="02020609040205080304" pitchFamily="17" charset="-128"/>
                <a:ea typeface="ＭＳ 明朝" panose="02020609040205080304" pitchFamily="17" charset="-128"/>
              </a:rPr>
              <a:t>　特集掲載</a:t>
            </a:r>
            <a:endParaRPr lang="en-US" altLang="ja-JP" sz="1600" dirty="0">
              <a:latin typeface="ＭＳ 明朝" panose="02020609040205080304" pitchFamily="17" charset="-128"/>
              <a:ea typeface="ＭＳ 明朝" panose="02020609040205080304" pitchFamily="17" charset="-128"/>
            </a:endParaRPr>
          </a:p>
          <a:p>
            <a:pPr marL="0" indent="0">
              <a:buNone/>
            </a:pPr>
            <a:endParaRPr lang="en-US" altLang="ja-JP" sz="16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088645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3606103"/>
          </a:xfrm>
        </p:spPr>
        <p:txBody>
          <a:bodyPr anchor="t">
            <a:normAutofit/>
          </a:bodyPr>
          <a:lstStyle/>
          <a:p>
            <a:pPr>
              <a:lnSpc>
                <a:spcPct val="150000"/>
              </a:lnSpc>
            </a:pPr>
            <a:r>
              <a:rPr kumimoji="1" lang="ja-JP" altLang="en-US" b="1" dirty="0">
                <a:latin typeface="ＭＳ 明朝" panose="02020609040205080304" pitchFamily="17" charset="-128"/>
                <a:ea typeface="ＭＳ 明朝" panose="02020609040205080304" pitchFamily="17" charset="-128"/>
              </a:rPr>
              <a:t>概要</a:t>
            </a: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アカデミークラブが主体となり開催</a:t>
            </a:r>
            <a:br>
              <a:rPr kumimoji="1" lang="en-US" altLang="ja-JP" dirty="0">
                <a:latin typeface="ＭＳ 明朝" panose="02020609040205080304" pitchFamily="17" charset="-128"/>
                <a:ea typeface="ＭＳ 明朝" panose="02020609040205080304" pitchFamily="17" charset="-128"/>
              </a:rPr>
            </a:br>
            <a:endParaRPr kumimoji="1" lang="en-US" altLang="ja-JP" dirty="0">
              <a:latin typeface="ＭＳ 明朝" panose="02020609040205080304" pitchFamily="17" charset="-128"/>
              <a:ea typeface="ＭＳ 明朝" panose="02020609040205080304" pitchFamily="17" charset="-128"/>
            </a:endParaRPr>
          </a:p>
          <a:p>
            <a:pPr>
              <a:lnSpc>
                <a:spcPct val="150000"/>
              </a:lnSpc>
            </a:pPr>
            <a:r>
              <a:rPr kumimoji="1" lang="ja-JP" altLang="en-US" b="1" dirty="0">
                <a:latin typeface="ＭＳ 明朝" panose="02020609040205080304" pitchFamily="17" charset="-128"/>
                <a:ea typeface="ＭＳ 明朝" panose="02020609040205080304" pitchFamily="17" charset="-128"/>
              </a:rPr>
              <a:t>アカデミークラブとは</a:t>
            </a:r>
            <a:br>
              <a:rPr lang="ja-JP" altLang="en-US"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・学識経験者、学外有識者を中心として構成</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・ＥＩＴＡＣの技術力強化を目的とした組織</a:t>
            </a: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825616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第１回ＥＩＴＡＣ技術シンポジウム</a:t>
            </a:r>
          </a:p>
        </p:txBody>
      </p:sp>
      <p:sp>
        <p:nvSpPr>
          <p:cNvPr id="5" name="コンテンツ プレースホルダー 2"/>
          <p:cNvSpPr txBox="1">
            <a:spLocks/>
          </p:cNvSpPr>
          <p:nvPr/>
        </p:nvSpPr>
        <p:spPr>
          <a:xfrm>
            <a:off x="1572314" y="4390168"/>
            <a:ext cx="7821675" cy="773431"/>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a:t>
            </a:r>
            <a:r>
              <a:rPr lang="zh-TW" altLang="en-US" dirty="0">
                <a:latin typeface="ＭＳ 明朝" panose="02020609040205080304" pitchFamily="17" charset="-128"/>
                <a:ea typeface="ＭＳ 明朝" panose="02020609040205080304" pitchFamily="17" charset="-128"/>
              </a:rPr>
              <a:t>中部大学教授</a:t>
            </a:r>
            <a:r>
              <a:rPr lang="ja-JP" altLang="en-US" dirty="0">
                <a:latin typeface="ＭＳ 明朝" panose="02020609040205080304" pitchFamily="17" charset="-128"/>
                <a:ea typeface="ＭＳ 明朝" panose="02020609040205080304" pitchFamily="17" charset="-128"/>
              </a:rPr>
              <a:t>･</a:t>
            </a:r>
            <a:r>
              <a:rPr lang="zh-TW" altLang="en-US" dirty="0">
                <a:latin typeface="ＭＳ 明朝" panose="02020609040205080304" pitchFamily="17" charset="-128"/>
                <a:ea typeface="ＭＳ 明朝" panose="02020609040205080304" pitchFamily="17" charset="-128"/>
              </a:rPr>
              <a:t>元ＮＨＫ解説主幹　齋藤</a:t>
            </a:r>
            <a:r>
              <a:rPr lang="ja-JP" altLang="en-US" dirty="0">
                <a:latin typeface="ＭＳ 明朝" panose="02020609040205080304" pitchFamily="17" charset="-128"/>
                <a:ea typeface="ＭＳ 明朝" panose="02020609040205080304" pitchFamily="17" charset="-128"/>
              </a:rPr>
              <a:t> </a:t>
            </a:r>
            <a:r>
              <a:rPr lang="zh-TW" altLang="en-US" dirty="0">
                <a:latin typeface="ＭＳ 明朝" panose="02020609040205080304" pitchFamily="17" charset="-128"/>
                <a:ea typeface="ＭＳ 明朝" panose="02020609040205080304" pitchFamily="17" charset="-128"/>
              </a:rPr>
              <a:t>宏保</a:t>
            </a:r>
            <a:r>
              <a:rPr lang="ja-JP" altLang="en-US" dirty="0">
                <a:latin typeface="ＭＳ 明朝" panose="02020609040205080304" pitchFamily="17" charset="-128"/>
                <a:ea typeface="ＭＳ 明朝" panose="02020609040205080304" pitchFamily="17" charset="-128"/>
              </a:rPr>
              <a:t> </a:t>
            </a:r>
            <a:r>
              <a:rPr lang="zh-TW" altLang="en-US" dirty="0">
                <a:latin typeface="ＭＳ 明朝" panose="02020609040205080304" pitchFamily="17" charset="-128"/>
                <a:ea typeface="ＭＳ 明朝" panose="02020609040205080304" pitchFamily="17" charset="-128"/>
              </a:rPr>
              <a:t>氏</a:t>
            </a:r>
            <a:endParaRPr lang="ja-JP" altLang="en-US" dirty="0">
              <a:latin typeface="ＭＳ 明朝" panose="02020609040205080304" pitchFamily="17" charset="-128"/>
              <a:ea typeface="ＭＳ 明朝" panose="02020609040205080304" pitchFamily="17" charset="-128"/>
            </a:endParaRPr>
          </a:p>
        </p:txBody>
      </p:sp>
      <p:sp>
        <p:nvSpPr>
          <p:cNvPr id="6" name="コンテンツ プレースホルダー 2"/>
          <p:cNvSpPr txBox="1">
            <a:spLocks/>
          </p:cNvSpPr>
          <p:nvPr/>
        </p:nvSpPr>
        <p:spPr>
          <a:xfrm>
            <a:off x="1572314" y="3022009"/>
            <a:ext cx="7821675" cy="1062400"/>
          </a:xfrm>
          <a:prstGeom prst="rect">
            <a:avLst/>
          </a:prstGeom>
        </p:spPr>
        <p:txBody>
          <a:bodyPr vert="horz" lIns="91440" tIns="45720" rIns="91440" bIns="45720" rtlCol="0" anchor="t">
            <a:normAutofit fontScale="70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建設産業における弾性波診断技術は今後</a:t>
            </a:r>
            <a:endParaRPr lang="en-US" altLang="ja-JP" sz="2600" b="1" dirty="0">
              <a:latin typeface="ＭＳ 明朝" panose="02020609040205080304" pitchFamily="17" charset="-128"/>
              <a:ea typeface="ＭＳ 明朝" panose="02020609040205080304" pitchFamily="17" charset="-128"/>
            </a:endParaRPr>
          </a:p>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どのような発展が望ましいのか、非破壊検査技術の実態と研究 」</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4108" y="2092986"/>
            <a:ext cx="2286000" cy="15240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4166" y="4660780"/>
            <a:ext cx="2286000" cy="15240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314" y="5015802"/>
            <a:ext cx="7821675" cy="992145"/>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 地中で何が起きているのか。</a:t>
            </a:r>
            <a:endParaRPr lang="en-US" altLang="ja-JP" sz="2600" b="1" dirty="0">
              <a:latin typeface="ＭＳ 明朝" panose="02020609040205080304" pitchFamily="17" charset="-128"/>
              <a:ea typeface="ＭＳ 明朝" panose="02020609040205080304" pitchFamily="17" charset="-128"/>
            </a:endParaRPr>
          </a:p>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地下の利用はどこまで許されるのか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23</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2</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23</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659594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第２回ＥＩＴＡＣ技術シンポジウム</a:t>
            </a:r>
          </a:p>
        </p:txBody>
      </p:sp>
      <p:sp>
        <p:nvSpPr>
          <p:cNvPr id="5" name="コンテンツ プレースホルダー 2"/>
          <p:cNvSpPr txBox="1">
            <a:spLocks/>
          </p:cNvSpPr>
          <p:nvPr/>
        </p:nvSpPr>
        <p:spPr>
          <a:xfrm>
            <a:off x="1572314" y="4390168"/>
            <a:ext cx="7821675" cy="77343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東海大学教授　アイダン・オメル 氏</a:t>
            </a:r>
          </a:p>
        </p:txBody>
      </p:sp>
      <p:sp>
        <p:nvSpPr>
          <p:cNvPr id="6" name="コンテンツ プレースホルダー 2"/>
          <p:cNvSpPr txBox="1">
            <a:spLocks/>
          </p:cNvSpPr>
          <p:nvPr/>
        </p:nvSpPr>
        <p:spPr>
          <a:xfrm>
            <a:off x="1572314" y="3022009"/>
            <a:ext cx="7821675" cy="1068347"/>
          </a:xfrm>
          <a:prstGeom prst="rect">
            <a:avLst/>
          </a:prstGeom>
        </p:spPr>
        <p:txBody>
          <a:bodyPr vert="horz" lIns="91440" tIns="45720" rIns="91440" bIns="45720" rtlCol="0" anchor="t">
            <a:normAutofit fontScale="850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地中における弾性波診断技術が</a:t>
            </a:r>
            <a:endParaRPr lang="en-US" altLang="ja-JP" sz="2600" b="1" dirty="0">
              <a:latin typeface="ＭＳ 明朝" panose="02020609040205080304" pitchFamily="17" charset="-128"/>
              <a:ea typeface="ＭＳ 明朝" panose="02020609040205080304" pitchFamily="17" charset="-128"/>
            </a:endParaRPr>
          </a:p>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「公共工事の品質検査」を進展させる時代を目指して</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4108" y="2092986"/>
            <a:ext cx="2286000" cy="15240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4166" y="4660780"/>
            <a:ext cx="2286000" cy="15240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314" y="5015802"/>
            <a:ext cx="7821675" cy="992145"/>
          </a:xfrm>
          <a:prstGeom prst="rect">
            <a:avLst/>
          </a:prstGeom>
        </p:spPr>
        <p:txBody>
          <a:bodyPr vert="horz" lIns="91440" tIns="45720" rIns="91440" bIns="45720" rtlCol="0" anchor="t">
            <a:normAutofit fontScale="77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岩盤構造物におけるロックボルト・</a:t>
            </a:r>
            <a:endParaRPr lang="en-US" altLang="ja-JP" sz="2600" b="1" dirty="0">
              <a:latin typeface="ＭＳ 明朝" panose="02020609040205080304" pitchFamily="17" charset="-128"/>
              <a:ea typeface="ＭＳ 明朝" panose="02020609040205080304" pitchFamily="17" charset="-128"/>
            </a:endParaRPr>
          </a:p>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ロックアンカーの健全性評価に対する非破壊試験法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24</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20</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570858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第３回ＥＩＴＡＣ技術シンポジウム</a:t>
            </a:r>
          </a:p>
        </p:txBody>
      </p:sp>
      <p:sp>
        <p:nvSpPr>
          <p:cNvPr id="5" name="コンテンツ プレースホルダー 2"/>
          <p:cNvSpPr txBox="1">
            <a:spLocks/>
          </p:cNvSpPr>
          <p:nvPr/>
        </p:nvSpPr>
        <p:spPr>
          <a:xfrm>
            <a:off x="1572314" y="4390168"/>
            <a:ext cx="7821675" cy="773431"/>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京都大学大学院 教授･内閣官房参与 藤井 聡 氏</a:t>
            </a:r>
          </a:p>
        </p:txBody>
      </p:sp>
      <p:sp>
        <p:nvSpPr>
          <p:cNvPr id="6" name="コンテンツ プレースホルダー 2"/>
          <p:cNvSpPr txBox="1">
            <a:spLocks/>
          </p:cNvSpPr>
          <p:nvPr/>
        </p:nvSpPr>
        <p:spPr>
          <a:xfrm>
            <a:off x="1572314" y="3163859"/>
            <a:ext cx="7821675" cy="6868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防災で活躍する非破壊検査技術 」</a:t>
            </a: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4108" y="1997736"/>
            <a:ext cx="2286000" cy="17145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4166" y="4565530"/>
            <a:ext cx="2286000" cy="17145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314" y="5015802"/>
            <a:ext cx="7821675" cy="813955"/>
          </a:xfrm>
          <a:prstGeom prst="rect">
            <a:avLst/>
          </a:prstGeom>
        </p:spPr>
        <p:txBody>
          <a:bodyPr vert="horz" lIns="91440" tIns="45720" rIns="91440" bIns="45720" rtlCol="0" anchor="t">
            <a:normAutofit fontScale="850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ナショナル・レジリエンス</a:t>
            </a:r>
            <a:r>
              <a:rPr lang="en-US" altLang="ja-JP" sz="2600" b="1" dirty="0">
                <a:latin typeface="ＭＳ 明朝" panose="02020609040205080304" pitchFamily="17" charset="-128"/>
                <a:ea typeface="ＭＳ 明朝" panose="02020609040205080304" pitchFamily="17" charset="-128"/>
              </a:rPr>
              <a:t>( </a:t>
            </a:r>
            <a:r>
              <a:rPr lang="ja-JP" altLang="en-US" sz="2600" b="1" dirty="0">
                <a:latin typeface="ＭＳ 明朝" panose="02020609040205080304" pitchFamily="17" charset="-128"/>
                <a:ea typeface="ＭＳ 明朝" panose="02020609040205080304" pitchFamily="17" charset="-128"/>
              </a:rPr>
              <a:t>防災・減災</a:t>
            </a:r>
            <a:r>
              <a:rPr lang="en-US" altLang="ja-JP" sz="2600" b="1" dirty="0">
                <a:latin typeface="ＭＳ 明朝" panose="02020609040205080304" pitchFamily="17" charset="-128"/>
                <a:ea typeface="ＭＳ 明朝" panose="02020609040205080304" pitchFamily="17" charset="-128"/>
              </a:rPr>
              <a:t>) </a:t>
            </a:r>
            <a:r>
              <a:rPr lang="ja-JP" altLang="en-US" sz="2600" b="1" dirty="0">
                <a:latin typeface="ＭＳ 明朝" panose="02020609040205080304" pitchFamily="17" charset="-128"/>
                <a:ea typeface="ＭＳ 明朝" panose="02020609040205080304" pitchFamily="17" charset="-128"/>
              </a:rPr>
              <a:t>について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25</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11</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8</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756613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第４回ＥＩＴＡＣ技術シンポジウム</a:t>
            </a:r>
          </a:p>
        </p:txBody>
      </p:sp>
      <p:sp>
        <p:nvSpPr>
          <p:cNvPr id="5" name="コンテンツ プレースホルダー 2"/>
          <p:cNvSpPr txBox="1">
            <a:spLocks/>
          </p:cNvSpPr>
          <p:nvPr/>
        </p:nvSpPr>
        <p:spPr>
          <a:xfrm>
            <a:off x="1572314" y="4390168"/>
            <a:ext cx="7821675" cy="77343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a:t>
            </a:r>
            <a:r>
              <a:rPr lang="zh-TW" altLang="en-US" dirty="0">
                <a:latin typeface="ＭＳ 明朝" panose="02020609040205080304" pitchFamily="17" charset="-128"/>
                <a:ea typeface="ＭＳ 明朝" panose="02020609040205080304" pitchFamily="17" charset="-128"/>
              </a:rPr>
              <a:t>国土交通省　元事務次官　佐藤　直良 氏</a:t>
            </a:r>
            <a:endParaRPr lang="ja-JP" altLang="en-US" dirty="0">
              <a:latin typeface="ＭＳ 明朝" panose="02020609040205080304" pitchFamily="17" charset="-128"/>
              <a:ea typeface="ＭＳ 明朝" panose="02020609040205080304" pitchFamily="17" charset="-128"/>
            </a:endParaRPr>
          </a:p>
        </p:txBody>
      </p:sp>
      <p:sp>
        <p:nvSpPr>
          <p:cNvPr id="6" name="コンテンツ プレースホルダー 2"/>
          <p:cNvSpPr txBox="1">
            <a:spLocks/>
          </p:cNvSpPr>
          <p:nvPr/>
        </p:nvSpPr>
        <p:spPr>
          <a:xfrm>
            <a:off x="1572314" y="3163859"/>
            <a:ext cx="7821675" cy="686838"/>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最近の地中構造物非破壊検査技術の現状と課題 」</a:t>
            </a: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4108" y="1997736"/>
            <a:ext cx="2286000" cy="17145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4166" y="4565530"/>
            <a:ext cx="2286000" cy="17145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314" y="5015802"/>
            <a:ext cx="7821675" cy="81395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これからの建設の世界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26</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10</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23</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425058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第５回ＥＩＴＡＣ技術シンポジウム</a:t>
            </a:r>
          </a:p>
        </p:txBody>
      </p:sp>
      <p:sp>
        <p:nvSpPr>
          <p:cNvPr id="5" name="コンテンツ プレースホルダー 2"/>
          <p:cNvSpPr txBox="1">
            <a:spLocks/>
          </p:cNvSpPr>
          <p:nvPr/>
        </p:nvSpPr>
        <p:spPr>
          <a:xfrm>
            <a:off x="1572314" y="4390168"/>
            <a:ext cx="7821675" cy="77343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a:t>
            </a:r>
            <a:r>
              <a:rPr lang="zh-TW" altLang="en-US" dirty="0">
                <a:latin typeface="ＭＳ 明朝" panose="02020609040205080304" pitchFamily="17" charset="-128"/>
                <a:ea typeface="ＭＳ 明朝" panose="02020609040205080304" pitchFamily="17" charset="-128"/>
              </a:rPr>
              <a:t>東京大学　名誉教授　龍岡 文夫 氏</a:t>
            </a:r>
            <a:endParaRPr lang="en-US" altLang="zh-TW" dirty="0">
              <a:latin typeface="ＭＳ 明朝" panose="02020609040205080304" pitchFamily="17" charset="-128"/>
              <a:ea typeface="ＭＳ 明朝" panose="02020609040205080304" pitchFamily="17" charset="-128"/>
            </a:endParaRPr>
          </a:p>
          <a:p>
            <a:pPr marL="0" indent="0">
              <a:lnSpc>
                <a:spcPct val="150000"/>
              </a:lnSpc>
              <a:buNone/>
            </a:pPr>
            <a:endParaRPr lang="ja-JP" altLang="en-US" dirty="0">
              <a:latin typeface="ＭＳ 明朝" panose="02020609040205080304" pitchFamily="17" charset="-128"/>
              <a:ea typeface="ＭＳ 明朝" panose="02020609040205080304" pitchFamily="17" charset="-128"/>
            </a:endParaRPr>
          </a:p>
        </p:txBody>
      </p:sp>
      <p:sp>
        <p:nvSpPr>
          <p:cNvPr id="6" name="コンテンツ プレースホルダー 2"/>
          <p:cNvSpPr txBox="1">
            <a:spLocks/>
          </p:cNvSpPr>
          <p:nvPr/>
        </p:nvSpPr>
        <p:spPr>
          <a:xfrm>
            <a:off x="1572314" y="3163859"/>
            <a:ext cx="7821675" cy="6868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地中の見えないものを見る技術の現状と展望 」</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4108" y="1997736"/>
            <a:ext cx="2286000" cy="17145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4166" y="4565530"/>
            <a:ext cx="2286000" cy="17145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314" y="5015802"/>
            <a:ext cx="7821675" cy="81395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地盤補強工法の最先端と検査技術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27</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12</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10</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97224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第６回ＥＩＴＡＣ技術シンポジウム</a:t>
            </a:r>
          </a:p>
        </p:txBody>
      </p:sp>
      <p:sp>
        <p:nvSpPr>
          <p:cNvPr id="5" name="コンテンツ プレースホルダー 2"/>
          <p:cNvSpPr txBox="1">
            <a:spLocks/>
          </p:cNvSpPr>
          <p:nvPr/>
        </p:nvSpPr>
        <p:spPr>
          <a:xfrm>
            <a:off x="1572137" y="4452341"/>
            <a:ext cx="7821675" cy="678496"/>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a:t>
            </a:r>
            <a:r>
              <a:rPr lang="zh-TW" altLang="en-US" dirty="0">
                <a:latin typeface="ＭＳ 明朝" panose="02020609040205080304" pitchFamily="17" charset="-128"/>
                <a:ea typeface="ＭＳ 明朝" panose="02020609040205080304" pitchFamily="17" charset="-128"/>
              </a:rPr>
              <a:t>国土交通省 関東地方整備局 道路部 道路管理課</a:t>
            </a:r>
            <a:endParaRPr lang="ja-JP" altLang="en-US" dirty="0">
              <a:latin typeface="ＭＳ 明朝" panose="02020609040205080304" pitchFamily="17" charset="-128"/>
              <a:ea typeface="ＭＳ 明朝" panose="02020609040205080304" pitchFamily="17" charset="-128"/>
            </a:endParaRPr>
          </a:p>
        </p:txBody>
      </p:sp>
      <p:sp>
        <p:nvSpPr>
          <p:cNvPr id="6" name="コンテンツ プレースホルダー 2"/>
          <p:cNvSpPr txBox="1">
            <a:spLocks/>
          </p:cNvSpPr>
          <p:nvPr/>
        </p:nvSpPr>
        <p:spPr>
          <a:xfrm>
            <a:off x="1572314" y="3163859"/>
            <a:ext cx="7821675" cy="6868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地中の見えないものを見る技術の現状と展望 」</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4108" y="1997736"/>
            <a:ext cx="2286000" cy="17145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4166" y="4565530"/>
            <a:ext cx="2286000" cy="17145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137" y="5466075"/>
            <a:ext cx="7821675" cy="81395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小規模付属物点検要領について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29</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9</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7</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
        <p:nvSpPr>
          <p:cNvPr id="12" name="コンテンツ プレースホルダー 2"/>
          <p:cNvSpPr txBox="1">
            <a:spLocks/>
          </p:cNvSpPr>
          <p:nvPr/>
        </p:nvSpPr>
        <p:spPr>
          <a:xfrm>
            <a:off x="1572314" y="3715810"/>
            <a:ext cx="10107794" cy="6868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000" b="1" dirty="0">
                <a:latin typeface="ＭＳ 明朝" panose="02020609040205080304" pitchFamily="17" charset="-128"/>
                <a:ea typeface="ＭＳ 明朝" panose="02020609040205080304" pitchFamily="17" charset="-128"/>
              </a:rPr>
              <a:t>　　～附属物スクリーニング調査技術・補強技術・管理対策の現状と課題～</a:t>
            </a:r>
          </a:p>
        </p:txBody>
      </p:sp>
      <p:sp>
        <p:nvSpPr>
          <p:cNvPr id="14" name="コンテンツ プレースホルダー 2"/>
          <p:cNvSpPr txBox="1">
            <a:spLocks/>
          </p:cNvSpPr>
          <p:nvPr/>
        </p:nvSpPr>
        <p:spPr>
          <a:xfrm>
            <a:off x="2974312" y="4877556"/>
            <a:ext cx="6419500" cy="67849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zh-TW" altLang="en-US" dirty="0">
                <a:latin typeface="ＭＳ 明朝" panose="02020609040205080304" pitchFamily="17" charset="-128"/>
                <a:ea typeface="ＭＳ 明朝" panose="02020609040205080304" pitchFamily="17" charset="-128"/>
              </a:rPr>
              <a:t>課長補佐　 増田 善智 氏</a:t>
            </a:r>
          </a:p>
        </p:txBody>
      </p:sp>
    </p:spTree>
    <p:extLst>
      <p:ext uri="{BB962C8B-B14F-4D97-AF65-F5344CB8AC3E}">
        <p14:creationId xmlns:p14="http://schemas.microsoft.com/office/powerpoint/2010/main" val="3589166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２．沿革</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6"/>
            <a:ext cx="10619510" cy="5153891"/>
          </a:xfrm>
        </p:spPr>
        <p:txBody>
          <a:bodyPr anchor="t" anchorCtr="0">
            <a:normAutofit fontScale="92500" lnSpcReduction="20000"/>
          </a:bodyPr>
          <a:lstStyle/>
          <a:p>
            <a:r>
              <a:rPr kumimoji="1" lang="en-US" altLang="ja-JP" dirty="0">
                <a:latin typeface="ＭＳ 明朝" panose="02020609040205080304" pitchFamily="17" charset="-128"/>
                <a:ea typeface="ＭＳ 明朝" panose="02020609040205080304" pitchFamily="17" charset="-128"/>
              </a:rPr>
              <a:t>2009</a:t>
            </a:r>
            <a:r>
              <a:rPr kumimoji="1" lang="ja-JP" altLang="en-US" dirty="0">
                <a:latin typeface="ＭＳ 明朝" panose="02020609040205080304" pitchFamily="17" charset="-128"/>
                <a:ea typeface="ＭＳ 明朝" panose="02020609040205080304" pitchFamily="17" charset="-128"/>
              </a:rPr>
              <a:t>年　埼玉県さいたま市にて協会設立準備</a:t>
            </a:r>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2009</a:t>
            </a:r>
            <a:r>
              <a:rPr kumimoji="1" lang="ja-JP" altLang="en-US" dirty="0">
                <a:latin typeface="ＭＳ 明朝" panose="02020609040205080304" pitchFamily="17" charset="-128"/>
                <a:ea typeface="ＭＳ 明朝" panose="02020609040205080304" pitchFamily="17" charset="-128"/>
              </a:rPr>
              <a:t>年　一般社団法人 弾性波診断技術協会</a:t>
            </a:r>
            <a:r>
              <a:rPr lang="ja-JP" altLang="en-US" dirty="0">
                <a:latin typeface="ＭＳ 明朝" panose="02020609040205080304" pitchFamily="17" charset="-128"/>
                <a:ea typeface="ＭＳ 明朝" panose="02020609040205080304" pitchFamily="17" charset="-128"/>
              </a:rPr>
              <a:t> </a:t>
            </a:r>
            <a:r>
              <a:rPr kumimoji="1" lang="ja-JP" altLang="en-US" dirty="0">
                <a:latin typeface="ＭＳ 明朝" panose="02020609040205080304" pitchFamily="17" charset="-128"/>
                <a:ea typeface="ＭＳ 明朝" panose="02020609040205080304" pitchFamily="17" charset="-128"/>
              </a:rPr>
              <a:t>設立</a:t>
            </a:r>
            <a:endParaRPr kumimoji="1"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2010</a:t>
            </a:r>
            <a:r>
              <a:rPr lang="ja-JP" altLang="en-US" dirty="0">
                <a:latin typeface="ＭＳ 明朝" panose="02020609040205080304" pitchFamily="17" charset="-128"/>
                <a:ea typeface="ＭＳ 明朝" panose="02020609040205080304" pitchFamily="17" charset="-128"/>
              </a:rPr>
              <a:t>年　</a:t>
            </a:r>
            <a:r>
              <a:rPr lang="ja-JP" altLang="en-US" dirty="0">
                <a:highlight>
                  <a:srgbClr val="FFFF00"/>
                </a:highlight>
                <a:latin typeface="ＭＳ 明朝" panose="02020609040205080304" pitchFamily="17" charset="-128"/>
                <a:ea typeface="ＭＳ 明朝" panose="02020609040205080304" pitchFamily="17" charset="-128"/>
              </a:rPr>
              <a:t>国土交通省より非破壊による防護柵工の出来形確保対策を実施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ja-JP" altLang="en-US" dirty="0">
                <a:highlight>
                  <a:srgbClr val="FFFF00"/>
                </a:highlight>
                <a:latin typeface="ＭＳ 明朝" panose="02020609040205080304" pitchFamily="17" charset="-128"/>
                <a:ea typeface="ＭＳ 明朝" panose="02020609040205080304" pitchFamily="17" charset="-128"/>
              </a:rPr>
              <a:t>「</a:t>
            </a:r>
            <a:r>
              <a:rPr lang="zh-CN" altLang="en-US" dirty="0">
                <a:highlight>
                  <a:srgbClr val="FFFF00"/>
                </a:highlight>
                <a:latin typeface="ＭＳ 明朝" panose="02020609040205080304" pitchFamily="17" charset="-128"/>
                <a:ea typeface="ＭＳ 明朝" panose="02020609040205080304" pitchFamily="17" charset="-128"/>
              </a:rPr>
              <a:t>国官技第</a:t>
            </a:r>
            <a:r>
              <a:rPr lang="en-US" altLang="zh-CN" dirty="0">
                <a:highlight>
                  <a:srgbClr val="FFFF00"/>
                </a:highlight>
                <a:latin typeface="ＭＳ 明朝" panose="02020609040205080304" pitchFamily="17" charset="-128"/>
                <a:ea typeface="ＭＳ 明朝" panose="02020609040205080304" pitchFamily="17" charset="-128"/>
              </a:rPr>
              <a:t>337</a:t>
            </a:r>
            <a:r>
              <a:rPr lang="zh-CN" altLang="en-US" dirty="0">
                <a:highlight>
                  <a:srgbClr val="FFFF00"/>
                </a:highlight>
                <a:latin typeface="ＭＳ 明朝" panose="02020609040205080304" pitchFamily="17" charset="-128"/>
                <a:ea typeface="ＭＳ 明朝" panose="02020609040205080304" pitchFamily="17" charset="-128"/>
              </a:rPr>
              <a:t>号</a:t>
            </a:r>
            <a:r>
              <a:rPr lang="ja-JP" altLang="en-US" dirty="0">
                <a:highlight>
                  <a:srgbClr val="FFFF00"/>
                </a:highlight>
                <a:latin typeface="ＭＳ 明朝" panose="02020609040205080304" pitchFamily="17" charset="-128"/>
                <a:ea typeface="ＭＳ 明朝" panose="02020609040205080304" pitchFamily="17" charset="-128"/>
              </a:rPr>
              <a:t>・</a:t>
            </a:r>
            <a:r>
              <a:rPr lang="zh-CN" altLang="en-US" dirty="0">
                <a:highlight>
                  <a:srgbClr val="FFFF00"/>
                </a:highlight>
                <a:latin typeface="ＭＳ 明朝" panose="02020609040205080304" pitchFamily="17" charset="-128"/>
                <a:ea typeface="ＭＳ 明朝" panose="02020609040205080304" pitchFamily="17" charset="-128"/>
              </a:rPr>
              <a:t>平成</a:t>
            </a:r>
            <a:r>
              <a:rPr lang="en-US" altLang="zh-CN" dirty="0">
                <a:highlight>
                  <a:srgbClr val="FFFF00"/>
                </a:highlight>
                <a:latin typeface="ＭＳ 明朝" panose="02020609040205080304" pitchFamily="17" charset="-128"/>
                <a:ea typeface="ＭＳ 明朝" panose="02020609040205080304" pitchFamily="17" charset="-128"/>
              </a:rPr>
              <a:t>22</a:t>
            </a:r>
            <a:r>
              <a:rPr lang="zh-CN" altLang="en-US" dirty="0">
                <a:highlight>
                  <a:srgbClr val="FFFF00"/>
                </a:highlight>
                <a:latin typeface="ＭＳ 明朝" panose="02020609040205080304" pitchFamily="17" charset="-128"/>
                <a:ea typeface="ＭＳ 明朝" panose="02020609040205080304" pitchFamily="17" charset="-128"/>
              </a:rPr>
              <a:t>年</a:t>
            </a:r>
            <a:r>
              <a:rPr lang="en-US" altLang="zh-CN" dirty="0">
                <a:highlight>
                  <a:srgbClr val="FFFF00"/>
                </a:highlight>
                <a:latin typeface="ＭＳ 明朝" panose="02020609040205080304" pitchFamily="17" charset="-128"/>
                <a:ea typeface="ＭＳ 明朝" panose="02020609040205080304" pitchFamily="17" charset="-128"/>
              </a:rPr>
              <a:t>3</a:t>
            </a:r>
            <a:r>
              <a:rPr lang="zh-CN" altLang="en-US" dirty="0">
                <a:highlight>
                  <a:srgbClr val="FFFF00"/>
                </a:highlight>
                <a:latin typeface="ＭＳ 明朝" panose="02020609040205080304" pitchFamily="17" charset="-128"/>
                <a:ea typeface="ＭＳ 明朝" panose="02020609040205080304" pitchFamily="17" charset="-128"/>
              </a:rPr>
              <a:t>月</a:t>
            </a:r>
            <a:r>
              <a:rPr lang="en-US" altLang="zh-CN" dirty="0">
                <a:highlight>
                  <a:srgbClr val="FFFF00"/>
                </a:highlight>
                <a:latin typeface="ＭＳ 明朝" panose="02020609040205080304" pitchFamily="17" charset="-128"/>
                <a:ea typeface="ＭＳ 明朝" panose="02020609040205080304" pitchFamily="17" charset="-128"/>
              </a:rPr>
              <a:t>31</a:t>
            </a:r>
            <a:r>
              <a:rPr lang="zh-CN" altLang="en-US" dirty="0">
                <a:highlight>
                  <a:srgbClr val="FFFF00"/>
                </a:highlight>
                <a:latin typeface="ＭＳ 明朝" panose="02020609040205080304" pitchFamily="17" charset="-128"/>
                <a:ea typeface="ＭＳ 明朝" panose="02020609040205080304" pitchFamily="17" charset="-128"/>
              </a:rPr>
              <a:t>日</a:t>
            </a:r>
            <a:r>
              <a:rPr lang="ja-JP" altLang="en-US" dirty="0">
                <a:highlight>
                  <a:srgbClr val="FFFF00"/>
                </a:highlight>
                <a:latin typeface="ＭＳ 明朝" panose="02020609040205080304" pitchFamily="17" charset="-128"/>
                <a:ea typeface="ＭＳ 明朝" panose="02020609040205080304" pitchFamily="17" charset="-128"/>
              </a:rPr>
              <a:t>」</a:t>
            </a:r>
            <a:endParaRPr lang="zh-CN" altLang="en-US" dirty="0">
              <a:highlight>
                <a:srgbClr val="FFFF00"/>
              </a:highlight>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2010</a:t>
            </a:r>
            <a:r>
              <a:rPr lang="ja-JP" altLang="en-US" dirty="0">
                <a:latin typeface="ＭＳ 明朝" panose="02020609040205080304" pitchFamily="17" charset="-128"/>
                <a:ea typeface="ＭＳ 明朝" panose="02020609040205080304" pitchFamily="17" charset="-128"/>
              </a:rPr>
              <a:t>年　「超音波根入れ長測定技術者」教育制度の第</a:t>
            </a:r>
            <a:r>
              <a:rPr lang="en-US" altLang="ja-JP" dirty="0">
                <a:latin typeface="ＭＳ 明朝" panose="02020609040205080304" pitchFamily="17" charset="-128"/>
                <a:ea typeface="ＭＳ 明朝" panose="02020609040205080304" pitchFamily="17" charset="-128"/>
              </a:rPr>
              <a:t>1</a:t>
            </a:r>
            <a:r>
              <a:rPr lang="ja-JP" altLang="en-US" dirty="0">
                <a:latin typeface="ＭＳ 明朝" panose="02020609040205080304" pitchFamily="17" charset="-128"/>
                <a:ea typeface="ＭＳ 明朝" panose="02020609040205080304" pitchFamily="17" charset="-128"/>
              </a:rPr>
              <a:t>回講習会を開催</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於 施工技術総合研究所</a:t>
            </a:r>
            <a:endParaRPr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2010</a:t>
            </a:r>
            <a:r>
              <a:rPr kumimoji="1" lang="ja-JP" altLang="en-US" dirty="0">
                <a:latin typeface="ＭＳ 明朝" panose="02020609040205080304" pitchFamily="17" charset="-128"/>
                <a:ea typeface="ＭＳ 明朝" panose="02020609040205080304" pitchFamily="17" charset="-128"/>
              </a:rPr>
              <a:t>年　協会本部事務局を東京都中央区に移転</a:t>
            </a:r>
            <a:endParaRPr kumimoji="1"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2010</a:t>
            </a:r>
            <a:r>
              <a:rPr lang="ja-JP" altLang="en-US" dirty="0">
                <a:latin typeface="ＭＳ 明朝" panose="02020609040205080304" pitchFamily="17" charset="-128"/>
                <a:ea typeface="ＭＳ 明朝" panose="02020609040205080304" pitchFamily="17" charset="-128"/>
              </a:rPr>
              <a:t>年　アカデミークラブ設立</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2010</a:t>
            </a:r>
            <a:r>
              <a:rPr lang="ja-JP" altLang="en-US" dirty="0">
                <a:latin typeface="ＭＳ 明朝" panose="02020609040205080304" pitchFamily="17" charset="-128"/>
                <a:ea typeface="ＭＳ 明朝" panose="02020609040205080304" pitchFamily="17" charset="-128"/>
              </a:rPr>
              <a:t>年　全国に支部会の新設</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（北海道、北陸、東北、関東、中部、近畿、中国、四国、九州、沖縄）</a:t>
            </a:r>
            <a:endParaRPr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2011</a:t>
            </a:r>
            <a:r>
              <a:rPr kumimoji="1" lang="ja-JP" altLang="en-US" dirty="0">
                <a:latin typeface="ＭＳ 明朝" panose="02020609040205080304" pitchFamily="17" charset="-128"/>
                <a:ea typeface="ＭＳ 明朝" panose="02020609040205080304" pitchFamily="17" charset="-128"/>
              </a:rPr>
              <a:t>年　第</a:t>
            </a:r>
            <a:r>
              <a:rPr kumimoji="1" lang="en-US" altLang="ja-JP" dirty="0">
                <a:latin typeface="ＭＳ 明朝" panose="02020609040205080304" pitchFamily="17" charset="-128"/>
                <a:ea typeface="ＭＳ 明朝" panose="02020609040205080304" pitchFamily="17" charset="-128"/>
              </a:rPr>
              <a:t>1</a:t>
            </a:r>
            <a:r>
              <a:rPr kumimoji="1" lang="ja-JP" altLang="en-US" dirty="0">
                <a:latin typeface="ＭＳ 明朝" panose="02020609040205080304" pitchFamily="17" charset="-128"/>
                <a:ea typeface="ＭＳ 明朝" panose="02020609040205080304" pitchFamily="17" charset="-128"/>
              </a:rPr>
              <a:t>回シンポジウムを開催</a:t>
            </a:r>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2012</a:t>
            </a:r>
            <a:r>
              <a:rPr kumimoji="1" lang="ja-JP" altLang="en-US" dirty="0">
                <a:latin typeface="ＭＳ 明朝" panose="02020609040205080304" pitchFamily="17" charset="-128"/>
                <a:ea typeface="ＭＳ 明朝" panose="02020609040205080304" pitchFamily="17" charset="-128"/>
              </a:rPr>
              <a:t>年　</a:t>
            </a:r>
            <a:r>
              <a:rPr lang="ja-JP" altLang="en-US" dirty="0">
                <a:highlight>
                  <a:srgbClr val="FFFF00"/>
                </a:highlight>
                <a:latin typeface="ＭＳ 明朝" panose="02020609040205080304" pitchFamily="17" charset="-128"/>
                <a:ea typeface="ＭＳ 明朝" panose="02020609040205080304" pitchFamily="17" charset="-128"/>
              </a:rPr>
              <a:t>国土交通省より非破壊による防護柵工の出来形確保対策の改訂</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ja-JP" altLang="en-US" dirty="0">
                <a:highlight>
                  <a:srgbClr val="FFFF00"/>
                </a:highlight>
                <a:latin typeface="ＭＳ 明朝" panose="02020609040205080304" pitchFamily="17" charset="-128"/>
                <a:ea typeface="ＭＳ 明朝" panose="02020609040205080304" pitchFamily="17" charset="-128"/>
              </a:rPr>
              <a:t>測定対象が</a:t>
            </a:r>
            <a:r>
              <a:rPr lang="en-US" altLang="ja-JP" dirty="0">
                <a:highlight>
                  <a:srgbClr val="FFFF00"/>
                </a:highlight>
                <a:latin typeface="ＭＳ 明朝" panose="02020609040205080304" pitchFamily="17" charset="-128"/>
                <a:ea typeface="ＭＳ 明朝" panose="02020609040205080304" pitchFamily="17" charset="-128"/>
              </a:rPr>
              <a:t>20</a:t>
            </a:r>
            <a:r>
              <a:rPr lang="ja-JP" altLang="en-US" dirty="0">
                <a:highlight>
                  <a:srgbClr val="FFFF00"/>
                </a:highlight>
                <a:latin typeface="ＭＳ 明朝" panose="02020609040205080304" pitchFamily="17" charset="-128"/>
                <a:ea typeface="ＭＳ 明朝" panose="02020609040205080304" pitchFamily="17" charset="-128"/>
              </a:rPr>
              <a:t>％へ増加 </a:t>
            </a:r>
            <a:r>
              <a:rPr lang="ja-JP" altLang="en-US" dirty="0">
                <a:latin typeface="ＭＳ 明朝" panose="02020609040205080304" pitchFamily="17" charset="-128"/>
                <a:ea typeface="ＭＳ 明朝" panose="02020609040205080304" pitchFamily="17" charset="-128"/>
              </a:rPr>
              <a:t>　</a:t>
            </a:r>
            <a:r>
              <a:rPr lang="ja-JP" altLang="en-US" dirty="0">
                <a:highlight>
                  <a:srgbClr val="FFFF00"/>
                </a:highlight>
                <a:latin typeface="ＭＳ 明朝" panose="02020609040205080304" pitchFamily="17" charset="-128"/>
                <a:ea typeface="ＭＳ 明朝" panose="02020609040205080304" pitchFamily="17" charset="-128"/>
              </a:rPr>
              <a:t>「</a:t>
            </a:r>
            <a:r>
              <a:rPr lang="zh-CN" altLang="en-US" dirty="0">
                <a:highlight>
                  <a:srgbClr val="FFFF00"/>
                </a:highlight>
                <a:latin typeface="ＭＳ 明朝" panose="02020609040205080304" pitchFamily="17" charset="-128"/>
                <a:ea typeface="ＭＳ 明朝" panose="02020609040205080304" pitchFamily="17" charset="-128"/>
              </a:rPr>
              <a:t>国官技第</a:t>
            </a:r>
            <a:r>
              <a:rPr lang="en-US" altLang="ja-JP" dirty="0">
                <a:highlight>
                  <a:srgbClr val="FFFF00"/>
                </a:highlight>
                <a:latin typeface="ＭＳ 明朝" panose="02020609040205080304" pitchFamily="17" charset="-128"/>
                <a:ea typeface="ＭＳ 明朝" panose="02020609040205080304" pitchFamily="17" charset="-128"/>
              </a:rPr>
              <a:t>65</a:t>
            </a:r>
            <a:r>
              <a:rPr lang="zh-CN" altLang="en-US" dirty="0">
                <a:highlight>
                  <a:srgbClr val="FFFF00"/>
                </a:highlight>
                <a:latin typeface="ＭＳ 明朝" panose="02020609040205080304" pitchFamily="17" charset="-128"/>
                <a:ea typeface="ＭＳ 明朝" panose="02020609040205080304" pitchFamily="17" charset="-128"/>
              </a:rPr>
              <a:t>号</a:t>
            </a:r>
            <a:r>
              <a:rPr lang="ja-JP" altLang="en-US" dirty="0">
                <a:highlight>
                  <a:srgbClr val="FFFF00"/>
                </a:highlight>
                <a:latin typeface="ＭＳ 明朝" panose="02020609040205080304" pitchFamily="17" charset="-128"/>
                <a:ea typeface="ＭＳ 明朝" panose="02020609040205080304" pitchFamily="17" charset="-128"/>
              </a:rPr>
              <a:t>・</a:t>
            </a:r>
            <a:r>
              <a:rPr lang="zh-CN" altLang="en-US" dirty="0">
                <a:highlight>
                  <a:srgbClr val="FFFF00"/>
                </a:highlight>
                <a:latin typeface="ＭＳ 明朝" panose="02020609040205080304" pitchFamily="17" charset="-128"/>
                <a:ea typeface="ＭＳ 明朝" panose="02020609040205080304" pitchFamily="17" charset="-128"/>
              </a:rPr>
              <a:t>平成</a:t>
            </a:r>
            <a:r>
              <a:rPr lang="en-US" altLang="zh-CN" dirty="0">
                <a:highlight>
                  <a:srgbClr val="FFFF00"/>
                </a:highlight>
                <a:latin typeface="ＭＳ 明朝" panose="02020609040205080304" pitchFamily="17" charset="-128"/>
                <a:ea typeface="ＭＳ 明朝" panose="02020609040205080304" pitchFamily="17" charset="-128"/>
              </a:rPr>
              <a:t>2</a:t>
            </a:r>
            <a:r>
              <a:rPr lang="en-US" altLang="ja-JP" dirty="0">
                <a:highlight>
                  <a:srgbClr val="FFFF00"/>
                </a:highlight>
                <a:latin typeface="ＭＳ 明朝" panose="02020609040205080304" pitchFamily="17" charset="-128"/>
                <a:ea typeface="ＭＳ 明朝" panose="02020609040205080304" pitchFamily="17" charset="-128"/>
              </a:rPr>
              <a:t>4</a:t>
            </a:r>
            <a:r>
              <a:rPr lang="zh-CN" altLang="en-US" dirty="0">
                <a:highlight>
                  <a:srgbClr val="FFFF00"/>
                </a:highlight>
                <a:latin typeface="ＭＳ 明朝" panose="02020609040205080304" pitchFamily="17" charset="-128"/>
                <a:ea typeface="ＭＳ 明朝" panose="02020609040205080304" pitchFamily="17" charset="-128"/>
              </a:rPr>
              <a:t>年</a:t>
            </a:r>
            <a:r>
              <a:rPr lang="en-US" altLang="ja-JP" dirty="0">
                <a:highlight>
                  <a:srgbClr val="FFFF00"/>
                </a:highlight>
                <a:latin typeface="ＭＳ 明朝" panose="02020609040205080304" pitchFamily="17" charset="-128"/>
                <a:ea typeface="ＭＳ 明朝" panose="02020609040205080304" pitchFamily="17" charset="-128"/>
              </a:rPr>
              <a:t>6</a:t>
            </a:r>
            <a:r>
              <a:rPr lang="zh-CN" altLang="en-US" dirty="0">
                <a:highlight>
                  <a:srgbClr val="FFFF00"/>
                </a:highlight>
                <a:latin typeface="ＭＳ 明朝" panose="02020609040205080304" pitchFamily="17" charset="-128"/>
                <a:ea typeface="ＭＳ 明朝" panose="02020609040205080304" pitchFamily="17" charset="-128"/>
              </a:rPr>
              <a:t>月</a:t>
            </a:r>
            <a:r>
              <a:rPr lang="en-US" altLang="ja-JP" dirty="0">
                <a:highlight>
                  <a:srgbClr val="FFFF00"/>
                </a:highlight>
                <a:latin typeface="ＭＳ 明朝" panose="02020609040205080304" pitchFamily="17" charset="-128"/>
                <a:ea typeface="ＭＳ 明朝" panose="02020609040205080304" pitchFamily="17" charset="-128"/>
              </a:rPr>
              <a:t>2</a:t>
            </a:r>
            <a:r>
              <a:rPr lang="en-US" altLang="zh-CN" dirty="0">
                <a:highlight>
                  <a:srgbClr val="FFFF00"/>
                </a:highlight>
                <a:latin typeface="ＭＳ 明朝" panose="02020609040205080304" pitchFamily="17" charset="-128"/>
                <a:ea typeface="ＭＳ 明朝" panose="02020609040205080304" pitchFamily="17" charset="-128"/>
              </a:rPr>
              <a:t>1</a:t>
            </a:r>
            <a:r>
              <a:rPr lang="zh-CN" altLang="en-US" dirty="0">
                <a:highlight>
                  <a:srgbClr val="FFFF00"/>
                </a:highlight>
                <a:latin typeface="ＭＳ 明朝" panose="02020609040205080304" pitchFamily="17" charset="-128"/>
                <a:ea typeface="ＭＳ 明朝" panose="02020609040205080304" pitchFamily="17" charset="-128"/>
              </a:rPr>
              <a:t>日</a:t>
            </a:r>
            <a:r>
              <a:rPr lang="ja-JP" altLang="en-US" dirty="0">
                <a:highlight>
                  <a:srgbClr val="FFFF00"/>
                </a:highlight>
                <a:latin typeface="ＭＳ 明朝" panose="02020609040205080304" pitchFamily="17" charset="-128"/>
                <a:ea typeface="ＭＳ 明朝" panose="02020609040205080304" pitchFamily="17" charset="-128"/>
              </a:rPr>
              <a:t>」</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097127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103726" y="1125835"/>
            <a:ext cx="9694574" cy="830997"/>
          </a:xfrm>
          <a:prstGeom prst="rect">
            <a:avLst/>
          </a:prstGeom>
        </p:spPr>
        <p:txBody>
          <a:bodyPr wrap="square">
            <a:spAutoFit/>
          </a:bodyPr>
          <a:lstStyle/>
          <a:p>
            <a:r>
              <a:rPr lang="ja-JP" altLang="en-US" sz="2400" dirty="0">
                <a:latin typeface="ＭＳ 明朝" panose="02020609040205080304" pitchFamily="17" charset="-128"/>
                <a:ea typeface="ＭＳ 明朝" panose="02020609040205080304" pitchFamily="17" charset="-128"/>
              </a:rPr>
              <a:t>ＥＩＴＡＣは、超音波診断技術の利用に</a:t>
            </a:r>
            <a:r>
              <a:rPr lang="ja-JP" altLang="en-US" sz="2400">
                <a:latin typeface="ＭＳ 明朝" panose="02020609040205080304" pitchFamily="17" charset="-128"/>
                <a:ea typeface="ＭＳ 明朝" panose="02020609040205080304" pitchFamily="17" charset="-128"/>
              </a:rPr>
              <a:t>よって、効率的</a:t>
            </a:r>
            <a:r>
              <a:rPr lang="ja-JP" altLang="en-US" sz="2400" dirty="0">
                <a:latin typeface="ＭＳ 明朝" panose="02020609040205080304" pitchFamily="17" charset="-128"/>
                <a:ea typeface="ＭＳ 明朝" panose="02020609040205080304" pitchFamily="17" charset="-128"/>
              </a:rPr>
              <a:t>で</a:t>
            </a:r>
            <a:r>
              <a:rPr lang="ja-JP" altLang="en-US" sz="2400">
                <a:latin typeface="ＭＳ 明朝" panose="02020609040205080304" pitchFamily="17" charset="-128"/>
                <a:ea typeface="ＭＳ 明朝" panose="02020609040205080304" pitchFamily="17" charset="-128"/>
              </a:rPr>
              <a:t>高精度な点検</a:t>
            </a:r>
            <a:r>
              <a:rPr lang="ja-JP" altLang="en-US" sz="2400" dirty="0">
                <a:latin typeface="ＭＳ 明朝" panose="02020609040205080304" pitchFamily="17" charset="-128"/>
                <a:ea typeface="ＭＳ 明朝" panose="02020609040205080304" pitchFamily="17" charset="-128"/>
              </a:rPr>
              <a:t>、健全度評価、劣化予測の実現を目指してまいります。</a:t>
            </a:r>
            <a:endParaRPr lang="ja-JP" altLang="en-US" sz="2400" dirty="0"/>
          </a:p>
        </p:txBody>
      </p:sp>
    </p:spTree>
    <p:extLst>
      <p:ext uri="{BB962C8B-B14F-4D97-AF65-F5344CB8AC3E}">
        <p14:creationId xmlns:p14="http://schemas.microsoft.com/office/powerpoint/2010/main" val="3926114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２．沿革</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6"/>
            <a:ext cx="10619510" cy="5153892"/>
          </a:xfrm>
        </p:spPr>
        <p:txBody>
          <a:bodyPr anchor="t" anchorCtr="0">
            <a:normAutofit/>
          </a:bodyPr>
          <a:lstStyle/>
          <a:p>
            <a:r>
              <a:rPr kumimoji="1" lang="en-US" altLang="ja-JP" sz="2200" dirty="0">
                <a:latin typeface="ＭＳ 明朝" panose="02020609040205080304" pitchFamily="17" charset="-128"/>
                <a:ea typeface="ＭＳ 明朝" panose="02020609040205080304" pitchFamily="17" charset="-128"/>
              </a:rPr>
              <a:t>2012</a:t>
            </a:r>
            <a:r>
              <a:rPr kumimoji="1" lang="ja-JP" altLang="en-US" sz="2200" dirty="0">
                <a:latin typeface="ＭＳ 明朝" panose="02020609040205080304" pitchFamily="17" charset="-128"/>
                <a:ea typeface="ＭＳ 明朝" panose="02020609040205080304" pitchFamily="17" charset="-128"/>
              </a:rPr>
              <a:t>年　関東・北陸支部の設立（関東支部と北陸支部が合併）</a:t>
            </a:r>
            <a:endParaRPr kumimoji="1" lang="en-US" altLang="ja-JP" sz="2200" dirty="0">
              <a:latin typeface="ＭＳ 明朝" panose="02020609040205080304" pitchFamily="17" charset="-128"/>
              <a:ea typeface="ＭＳ 明朝" panose="02020609040205080304" pitchFamily="17" charset="-128"/>
            </a:endParaRPr>
          </a:p>
          <a:p>
            <a:r>
              <a:rPr kumimoji="1" lang="en-US" altLang="ja-JP" sz="2200" dirty="0">
                <a:latin typeface="ＭＳ 明朝" panose="02020609040205080304" pitchFamily="17" charset="-128"/>
                <a:ea typeface="ＭＳ 明朝" panose="02020609040205080304" pitchFamily="17" charset="-128"/>
              </a:rPr>
              <a:t>2013</a:t>
            </a:r>
            <a:r>
              <a:rPr kumimoji="1" lang="ja-JP" altLang="en-US" sz="2200" dirty="0">
                <a:latin typeface="ＭＳ 明朝" panose="02020609040205080304" pitchFamily="17" charset="-128"/>
                <a:ea typeface="ＭＳ 明朝" panose="02020609040205080304" pitchFamily="17" charset="-128"/>
              </a:rPr>
              <a:t>年　「超音波根入れ長測定技術者」継続教育に</a:t>
            </a:r>
            <a:r>
              <a:rPr kumimoji="1" lang="en-US" altLang="ja-JP" sz="2200" dirty="0">
                <a:latin typeface="ＭＳ 明朝" panose="02020609040205080304" pitchFamily="17" charset="-128"/>
                <a:ea typeface="ＭＳ 明朝" panose="02020609040205080304" pitchFamily="17" charset="-128"/>
              </a:rPr>
              <a:t>e-</a:t>
            </a:r>
            <a:r>
              <a:rPr kumimoji="1" lang="ja-JP" altLang="en-US" sz="2200" dirty="0">
                <a:latin typeface="ＭＳ 明朝" panose="02020609040205080304" pitchFamily="17" charset="-128"/>
                <a:ea typeface="ＭＳ 明朝" panose="02020609040205080304" pitchFamily="17" charset="-128"/>
              </a:rPr>
              <a:t>ラーニングを導入</a:t>
            </a:r>
            <a:endParaRPr kumimoji="1"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2014</a:t>
            </a:r>
            <a:r>
              <a:rPr lang="ja-JP" altLang="en-US" sz="2200" dirty="0">
                <a:latin typeface="ＭＳ 明朝" panose="02020609040205080304" pitchFamily="17" charset="-128"/>
                <a:ea typeface="ＭＳ 明朝" panose="02020609040205080304" pitchFamily="17" charset="-128"/>
              </a:rPr>
              <a:t>年　九州・沖縄支部の設立（九州支部と沖縄支部が合併）</a:t>
            </a:r>
            <a:endParaRPr lang="en-US" altLang="ja-JP" sz="2200" dirty="0">
              <a:latin typeface="ＭＳ 明朝" panose="02020609040205080304" pitchFamily="17" charset="-128"/>
              <a:ea typeface="ＭＳ 明朝" panose="02020609040205080304" pitchFamily="17" charset="-128"/>
            </a:endParaRPr>
          </a:p>
          <a:p>
            <a:r>
              <a:rPr kumimoji="1" lang="en-US" altLang="ja-JP" sz="2200" dirty="0">
                <a:latin typeface="ＭＳ 明朝" panose="02020609040205080304" pitchFamily="17" charset="-128"/>
                <a:ea typeface="ＭＳ 明朝" panose="02020609040205080304" pitchFamily="17" charset="-128"/>
              </a:rPr>
              <a:t>2015</a:t>
            </a:r>
            <a:r>
              <a:rPr kumimoji="1" lang="ja-JP" altLang="en-US" sz="2200" dirty="0">
                <a:latin typeface="ＭＳ 明朝" panose="02020609040205080304" pitchFamily="17" charset="-128"/>
                <a:ea typeface="ＭＳ 明朝" panose="02020609040205080304" pitchFamily="17" charset="-128"/>
              </a:rPr>
              <a:t>年　ワーキンググループ委員会の新設（</a:t>
            </a:r>
            <a:r>
              <a:rPr lang="ja-JP" altLang="en-US" sz="2200" dirty="0">
                <a:latin typeface="ＭＳ 明朝" panose="02020609040205080304" pitchFamily="17" charset="-128"/>
                <a:ea typeface="ＭＳ 明朝" panose="02020609040205080304" pitchFamily="17" charset="-128"/>
              </a:rPr>
              <a:t>新技術の検証を目的）</a:t>
            </a:r>
            <a:endParaRPr lang="en-US" altLang="ja-JP" sz="2200" dirty="0">
              <a:latin typeface="ＭＳ 明朝" panose="02020609040205080304" pitchFamily="17" charset="-128"/>
              <a:ea typeface="ＭＳ 明朝" panose="02020609040205080304" pitchFamily="17" charset="-128"/>
            </a:endParaRPr>
          </a:p>
          <a:p>
            <a:r>
              <a:rPr kumimoji="1" lang="en-US" altLang="ja-JP" sz="2200" dirty="0">
                <a:latin typeface="ＭＳ 明朝" panose="02020609040205080304" pitchFamily="17" charset="-128"/>
                <a:ea typeface="ＭＳ 明朝" panose="02020609040205080304" pitchFamily="17" charset="-128"/>
              </a:rPr>
              <a:t>2015</a:t>
            </a:r>
            <a:r>
              <a:rPr kumimoji="1" lang="ja-JP" altLang="en-US" sz="2200" dirty="0">
                <a:latin typeface="ＭＳ 明朝" panose="02020609040205080304" pitchFamily="17" charset="-128"/>
                <a:ea typeface="ＭＳ 明朝" panose="02020609040205080304" pitchFamily="17" charset="-128"/>
              </a:rPr>
              <a:t>年　東日本支部の設立（関東・北陸支部と東北支部の合併）</a:t>
            </a:r>
            <a:endParaRPr kumimoji="1"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2016</a:t>
            </a:r>
            <a:r>
              <a:rPr lang="ja-JP" altLang="en-US" sz="2200" dirty="0">
                <a:latin typeface="ＭＳ 明朝" panose="02020609040205080304" pitchFamily="17" charset="-128"/>
                <a:ea typeface="ＭＳ 明朝" panose="02020609040205080304" pitchFamily="17" charset="-128"/>
              </a:rPr>
              <a:t>年　「附属物スクリーニング調査技術者」教育制度第</a:t>
            </a:r>
            <a:r>
              <a:rPr lang="en-US" altLang="ja-JP" sz="2200" dirty="0">
                <a:latin typeface="ＭＳ 明朝" panose="02020609040205080304" pitchFamily="17" charset="-128"/>
                <a:ea typeface="ＭＳ 明朝" panose="02020609040205080304" pitchFamily="17" charset="-128"/>
              </a:rPr>
              <a:t>1</a:t>
            </a:r>
            <a:r>
              <a:rPr lang="ja-JP" altLang="en-US" sz="2200" dirty="0">
                <a:latin typeface="ＭＳ 明朝" panose="02020609040205080304" pitchFamily="17" charset="-128"/>
                <a:ea typeface="ＭＳ 明朝" panose="02020609040205080304" pitchFamily="17" charset="-128"/>
              </a:rPr>
              <a:t>回講習会開催</a:t>
            </a:r>
            <a:br>
              <a:rPr lang="en-US" altLang="ja-JP" sz="2200" dirty="0">
                <a:latin typeface="ＭＳ 明朝" panose="02020609040205080304" pitchFamily="17" charset="-128"/>
                <a:ea typeface="ＭＳ 明朝" panose="02020609040205080304" pitchFamily="17" charset="-128"/>
              </a:rPr>
            </a:br>
            <a:r>
              <a:rPr lang="ja-JP" altLang="en-US" sz="2200" dirty="0">
                <a:latin typeface="ＭＳ 明朝" panose="02020609040205080304" pitchFamily="17" charset="-128"/>
                <a:ea typeface="ＭＳ 明朝" panose="02020609040205080304" pitchFamily="17" charset="-128"/>
              </a:rPr>
              <a:t>　　　　　於　施工技術総合研究所</a:t>
            </a:r>
            <a:endParaRPr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2016</a:t>
            </a:r>
            <a:r>
              <a:rPr lang="ja-JP" altLang="en-US" sz="2200" dirty="0">
                <a:latin typeface="ＭＳ 明朝" panose="02020609040205080304" pitchFamily="17" charset="-128"/>
                <a:ea typeface="ＭＳ 明朝" panose="02020609040205080304" pitchFamily="17" charset="-128"/>
              </a:rPr>
              <a:t>年　</a:t>
            </a:r>
            <a:r>
              <a:rPr lang="ja-JP" altLang="en-US" sz="2200" dirty="0">
                <a:highlight>
                  <a:srgbClr val="FFFF00"/>
                </a:highlight>
                <a:latin typeface="ＭＳ 明朝" panose="02020609040205080304" pitchFamily="17" charset="-128"/>
                <a:ea typeface="ＭＳ 明朝" panose="02020609040205080304" pitchFamily="17" charset="-128"/>
              </a:rPr>
              <a:t>関東技術、公募「附属物</a:t>
            </a:r>
            <a:r>
              <a:rPr lang="en-US" altLang="ja-JP" sz="2200" dirty="0">
                <a:highlight>
                  <a:srgbClr val="FFFF00"/>
                </a:highlight>
                <a:latin typeface="ＭＳ 明朝" panose="02020609040205080304" pitchFamily="17" charset="-128"/>
                <a:ea typeface="ＭＳ 明朝" panose="02020609040205080304" pitchFamily="17" charset="-128"/>
              </a:rPr>
              <a:t>(</a:t>
            </a:r>
            <a:r>
              <a:rPr lang="ja-JP" altLang="en-US" sz="2200" dirty="0">
                <a:highlight>
                  <a:srgbClr val="FFFF00"/>
                </a:highlight>
                <a:latin typeface="ＭＳ 明朝" panose="02020609040205080304" pitchFamily="17" charset="-128"/>
                <a:ea typeface="ＭＳ 明朝" panose="02020609040205080304" pitchFamily="17" charset="-128"/>
              </a:rPr>
              <a:t>標識、照明施設等</a:t>
            </a:r>
            <a:r>
              <a:rPr lang="en-US" altLang="ja-JP" sz="2200" dirty="0">
                <a:highlight>
                  <a:srgbClr val="FFFF00"/>
                </a:highlight>
                <a:latin typeface="ＭＳ 明朝" panose="02020609040205080304" pitchFamily="17" charset="-128"/>
                <a:ea typeface="ＭＳ 明朝" panose="02020609040205080304" pitchFamily="17" charset="-128"/>
              </a:rPr>
              <a:t>)</a:t>
            </a:r>
            <a:r>
              <a:rPr lang="ja-JP" altLang="en-US" sz="2200" dirty="0">
                <a:highlight>
                  <a:srgbClr val="FFFF00"/>
                </a:highlight>
                <a:latin typeface="ＭＳ 明朝" panose="02020609040205080304" pitchFamily="17" charset="-128"/>
                <a:ea typeface="ＭＳ 明朝" panose="02020609040205080304" pitchFamily="17" charset="-128"/>
              </a:rPr>
              <a:t>の支柱路面境界部以下の</a:t>
            </a:r>
            <a:br>
              <a:rPr lang="en-US" altLang="ja-JP" sz="2200" dirty="0">
                <a:highlight>
                  <a:srgbClr val="FFFF00"/>
                </a:highlight>
                <a:latin typeface="ＭＳ 明朝" panose="02020609040205080304" pitchFamily="17" charset="-128"/>
                <a:ea typeface="ＭＳ 明朝" panose="02020609040205080304" pitchFamily="17" charset="-128"/>
              </a:rPr>
            </a:br>
            <a:r>
              <a:rPr lang="ja-JP" altLang="en-US" sz="2200" dirty="0">
                <a:latin typeface="ＭＳ 明朝" panose="02020609040205080304" pitchFamily="17" charset="-128"/>
                <a:ea typeface="ＭＳ 明朝" panose="02020609040205080304" pitchFamily="17" charset="-128"/>
              </a:rPr>
              <a:t>　　　　</a:t>
            </a:r>
            <a:r>
              <a:rPr lang="ja-JP" altLang="en-US" sz="2200" dirty="0">
                <a:highlight>
                  <a:srgbClr val="FFFF00"/>
                </a:highlight>
                <a:latin typeface="ＭＳ 明朝" panose="02020609040205080304" pitchFamily="17" charset="-128"/>
                <a:ea typeface="ＭＳ 明朝" panose="02020609040205080304" pitchFamily="17" charset="-128"/>
              </a:rPr>
              <a:t>変状を非破壊で検出できる新技術」</a:t>
            </a:r>
            <a:endParaRPr lang="en-US" altLang="ja-JP" sz="2200" dirty="0">
              <a:latin typeface="ＭＳ 明朝" panose="02020609040205080304" pitchFamily="17" charset="-128"/>
              <a:ea typeface="ＭＳ 明朝" panose="02020609040205080304" pitchFamily="17" charset="-128"/>
            </a:endParaRPr>
          </a:p>
          <a:p>
            <a:r>
              <a:rPr kumimoji="1" lang="en-US" altLang="ja-JP" sz="2200" dirty="0">
                <a:latin typeface="ＭＳ 明朝" panose="02020609040205080304" pitchFamily="17" charset="-128"/>
                <a:ea typeface="ＭＳ 明朝" panose="02020609040205080304" pitchFamily="17" charset="-128"/>
              </a:rPr>
              <a:t>2017</a:t>
            </a:r>
            <a:r>
              <a:rPr kumimoji="1" lang="ja-JP" altLang="en-US" sz="2200" dirty="0">
                <a:latin typeface="ＭＳ 明朝" panose="02020609040205080304" pitchFamily="17" charset="-128"/>
                <a:ea typeface="ＭＳ 明朝" panose="02020609040205080304" pitchFamily="17" charset="-128"/>
              </a:rPr>
              <a:t>年　「地中レーダ基礎講習会」教育制度の第</a:t>
            </a:r>
            <a:r>
              <a:rPr kumimoji="1" lang="en-US" altLang="ja-JP" sz="2200" dirty="0">
                <a:latin typeface="ＭＳ 明朝" panose="02020609040205080304" pitchFamily="17" charset="-128"/>
                <a:ea typeface="ＭＳ 明朝" panose="02020609040205080304" pitchFamily="17" charset="-128"/>
              </a:rPr>
              <a:t>1</a:t>
            </a:r>
            <a:r>
              <a:rPr kumimoji="1" lang="ja-JP" altLang="en-US" sz="2200" dirty="0">
                <a:latin typeface="ＭＳ 明朝" panose="02020609040205080304" pitchFamily="17" charset="-128"/>
                <a:ea typeface="ＭＳ 明朝" panose="02020609040205080304" pitchFamily="17" charset="-128"/>
              </a:rPr>
              <a:t>回講習会を開催</a:t>
            </a:r>
            <a:endParaRPr kumimoji="1" lang="en-US" altLang="ja-JP" sz="2200" dirty="0">
              <a:latin typeface="ＭＳ 明朝" panose="02020609040205080304" pitchFamily="17" charset="-128"/>
              <a:ea typeface="ＭＳ 明朝" panose="02020609040205080304" pitchFamily="17" charset="-128"/>
            </a:endParaRPr>
          </a:p>
          <a:p>
            <a:pPr marL="0" indent="0">
              <a:buNone/>
            </a:pP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31452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２．沿革</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6"/>
            <a:ext cx="10619509" cy="5153892"/>
          </a:xfrm>
        </p:spPr>
        <p:txBody>
          <a:bodyPr anchor="t" anchorCtr="0">
            <a:noAutofit/>
          </a:bodyPr>
          <a:lstStyle/>
          <a:p>
            <a:r>
              <a:rPr lang="en-US" altLang="ja-JP" sz="2200" dirty="0">
                <a:latin typeface="ＭＳ 明朝" panose="02020609040205080304" pitchFamily="17" charset="-128"/>
                <a:ea typeface="ＭＳ 明朝" panose="02020609040205080304" pitchFamily="17" charset="-128"/>
              </a:rPr>
              <a:t>2017</a:t>
            </a:r>
            <a:r>
              <a:rPr lang="ja-JP" altLang="en-US" sz="2200" dirty="0">
                <a:latin typeface="ＭＳ 明朝" panose="02020609040205080304" pitchFamily="17" charset="-128"/>
                <a:ea typeface="ＭＳ 明朝" panose="02020609040205080304" pitchFamily="17" charset="-128"/>
              </a:rPr>
              <a:t>年　</a:t>
            </a:r>
            <a:r>
              <a:rPr kumimoji="1" lang="ja-JP" altLang="en-US" sz="2200" dirty="0">
                <a:highlight>
                  <a:srgbClr val="FFFF00"/>
                </a:highlight>
                <a:latin typeface="ＭＳ 明朝" panose="02020609040205080304" pitchFamily="17" charset="-128"/>
                <a:ea typeface="ＭＳ 明朝" panose="02020609040205080304" pitchFamily="17" charset="-128"/>
              </a:rPr>
              <a:t>国土交通省・小規模附属物点検要領</a:t>
            </a:r>
            <a:br>
              <a:rPr lang="en-US" altLang="ja-JP" sz="2200" dirty="0">
                <a:highlight>
                  <a:srgbClr val="FFFF00"/>
                </a:highlight>
                <a:latin typeface="ＭＳ 明朝" panose="02020609040205080304" pitchFamily="17" charset="-128"/>
                <a:ea typeface="ＭＳ 明朝" panose="02020609040205080304" pitchFamily="17" charset="-128"/>
              </a:rPr>
            </a:br>
            <a:r>
              <a:rPr lang="ja-JP" altLang="en-US" sz="2200" dirty="0">
                <a:latin typeface="ＭＳ 明朝" panose="02020609040205080304" pitchFamily="17" charset="-128"/>
                <a:ea typeface="ＭＳ 明朝" panose="02020609040205080304" pitchFamily="17" charset="-128"/>
              </a:rPr>
              <a:t>　　　　</a:t>
            </a:r>
            <a:r>
              <a:rPr lang="ja-JP" altLang="en-US" sz="2200" dirty="0">
                <a:highlight>
                  <a:srgbClr val="FFFF00"/>
                </a:highlight>
                <a:latin typeface="ＭＳ 明朝" panose="02020609040205080304" pitchFamily="17" charset="-128"/>
                <a:ea typeface="ＭＳ 明朝" panose="02020609040205080304" pitchFamily="17" charset="-128"/>
              </a:rPr>
              <a:t>（</a:t>
            </a:r>
            <a:r>
              <a:rPr kumimoji="1" lang="ja-JP" altLang="en-US" sz="2200" dirty="0">
                <a:highlight>
                  <a:srgbClr val="FFFF00"/>
                </a:highlight>
                <a:latin typeface="ＭＳ 明朝" panose="02020609040205080304" pitchFamily="17" charset="-128"/>
                <a:ea typeface="ＭＳ 明朝" panose="02020609040205080304" pitchFamily="17" charset="-128"/>
              </a:rPr>
              <a:t>非破壊試験を用いた調査技術も可とする内容）</a:t>
            </a:r>
            <a:endParaRPr kumimoji="1" lang="en-US" altLang="ja-JP" sz="2200" dirty="0">
              <a:highlight>
                <a:srgbClr val="FFFF00"/>
              </a:highlight>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2017</a:t>
            </a:r>
            <a:r>
              <a:rPr lang="ja-JP" altLang="en-US" sz="2200" dirty="0">
                <a:latin typeface="ＭＳ 明朝" panose="02020609040205080304" pitchFamily="17" charset="-128"/>
                <a:ea typeface="ＭＳ 明朝" panose="02020609040205080304" pitchFamily="17" charset="-128"/>
              </a:rPr>
              <a:t>年　機材委員会の新設</a:t>
            </a:r>
            <a:endParaRPr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2018</a:t>
            </a:r>
            <a:r>
              <a:rPr lang="ja-JP" altLang="en-US" sz="2200" dirty="0">
                <a:latin typeface="ＭＳ 明朝" panose="02020609040205080304" pitchFamily="17" charset="-128"/>
                <a:ea typeface="ＭＳ 明朝" panose="02020609040205080304" pitchFamily="17" charset="-128"/>
              </a:rPr>
              <a:t>年　近畿・中部支部の設立（近畿支部と中部支部が合併）</a:t>
            </a:r>
            <a:endParaRPr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2019</a:t>
            </a:r>
            <a:r>
              <a:rPr lang="ja-JP" altLang="en-US" sz="2200" dirty="0">
                <a:latin typeface="ＭＳ 明朝" panose="02020609040205080304" pitchFamily="17" charset="-128"/>
                <a:ea typeface="ＭＳ 明朝" panose="02020609040205080304" pitchFamily="17" charset="-128"/>
              </a:rPr>
              <a:t>年　「附属物スクリーニング調査技術者」資格制度の継続教育を開始</a:t>
            </a:r>
            <a:endParaRPr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2019</a:t>
            </a:r>
            <a:r>
              <a:rPr lang="ja-JP" altLang="en-US" sz="2200" dirty="0">
                <a:latin typeface="ＭＳ 明朝" panose="02020609040205080304" pitchFamily="17" charset="-128"/>
                <a:ea typeface="ＭＳ 明朝" panose="02020609040205080304" pitchFamily="17" charset="-128"/>
              </a:rPr>
              <a:t>年　「超音波根入れ長測定技術者（上級）」資格制度の創設</a:t>
            </a:r>
            <a:endParaRPr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2019</a:t>
            </a:r>
            <a:r>
              <a:rPr lang="ja-JP" altLang="en-US" sz="2200" dirty="0">
                <a:latin typeface="ＭＳ 明朝" panose="02020609040205080304" pitchFamily="17" charset="-128"/>
                <a:ea typeface="ＭＳ 明朝" panose="02020609040205080304" pitchFamily="17" charset="-128"/>
              </a:rPr>
              <a:t>年　「超音波根入れ長測定技術者」向けハンドブックの発行</a:t>
            </a:r>
            <a:endParaRPr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2020</a:t>
            </a:r>
            <a:r>
              <a:rPr lang="ja-JP" altLang="en-US" sz="2200" dirty="0">
                <a:latin typeface="ＭＳ 明朝" panose="02020609040205080304" pitchFamily="17" charset="-128"/>
                <a:ea typeface="ＭＳ 明朝" panose="02020609040205080304" pitchFamily="17" charset="-128"/>
              </a:rPr>
              <a:t>年　「付属物スクリーニング調査技術者」資格制度の継続教育に</a:t>
            </a:r>
            <a:br>
              <a:rPr lang="en-US" altLang="ja-JP" sz="2200" dirty="0">
                <a:latin typeface="ＭＳ 明朝" panose="02020609040205080304" pitchFamily="17" charset="-128"/>
                <a:ea typeface="ＭＳ 明朝" panose="02020609040205080304" pitchFamily="17" charset="-128"/>
              </a:rPr>
            </a:br>
            <a:r>
              <a:rPr lang="ja-JP" altLang="en-US" sz="2200" dirty="0">
                <a:latin typeface="ＭＳ 明朝" panose="02020609040205080304" pitchFamily="17" charset="-128"/>
                <a:ea typeface="ＭＳ 明朝" panose="02020609040205080304" pitchFamily="17" charset="-128"/>
              </a:rPr>
              <a:t>　　　　</a:t>
            </a:r>
            <a:r>
              <a:rPr lang="en-US" altLang="ja-JP" sz="2200" dirty="0">
                <a:latin typeface="ＭＳ 明朝" panose="02020609040205080304" pitchFamily="17" charset="-128"/>
                <a:ea typeface="ＭＳ 明朝" panose="02020609040205080304" pitchFamily="17" charset="-128"/>
              </a:rPr>
              <a:t>e-</a:t>
            </a:r>
            <a:r>
              <a:rPr lang="ja-JP" altLang="en-US" sz="2200" dirty="0">
                <a:latin typeface="ＭＳ 明朝" panose="02020609040205080304" pitchFamily="17" charset="-128"/>
                <a:ea typeface="ＭＳ 明朝" panose="02020609040205080304" pitchFamily="17" charset="-128"/>
              </a:rPr>
              <a:t>ラーニングを導入</a:t>
            </a:r>
            <a:endParaRPr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2021</a:t>
            </a:r>
            <a:r>
              <a:rPr lang="ja-JP" altLang="en-US" sz="2200" dirty="0">
                <a:latin typeface="ＭＳ 明朝" panose="02020609040205080304" pitchFamily="17" charset="-128"/>
                <a:ea typeface="ＭＳ 明朝" panose="02020609040205080304" pitchFamily="17" charset="-128"/>
              </a:rPr>
              <a:t>年　試験フィールドの規模拡大</a:t>
            </a:r>
            <a:endParaRPr lang="en-US" altLang="ja-JP" sz="2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65842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３．主な活動</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4759037"/>
          </a:xfrm>
        </p:spPr>
        <p:txBody>
          <a:bodyPr anchor="t">
            <a:normAutofit fontScale="92500" lnSpcReduction="20000"/>
          </a:bodyPr>
          <a:lstStyle/>
          <a:p>
            <a:r>
              <a:rPr kumimoji="1" lang="ja-JP" altLang="en-US" dirty="0">
                <a:latin typeface="ＭＳ 明朝" panose="02020609040205080304" pitchFamily="17" charset="-128"/>
                <a:ea typeface="ＭＳ 明朝" panose="02020609040205080304" pitchFamily="17" charset="-128"/>
              </a:rPr>
              <a:t>測定装置の認定</a:t>
            </a: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　→ ３－１</a:t>
            </a:r>
            <a:br>
              <a:rPr kumimoji="1" lang="en-US" altLang="ja-JP" dirty="0">
                <a:latin typeface="ＭＳ 明朝" panose="02020609040205080304" pitchFamily="17" charset="-128"/>
                <a:ea typeface="ＭＳ 明朝" panose="02020609040205080304" pitchFamily="17" charset="-128"/>
              </a:rPr>
            </a:b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技術講習会の実施</a:t>
            </a:r>
            <a:br>
              <a:rPr kumimoji="1"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 ３－２</a:t>
            </a:r>
            <a:br>
              <a:rPr lang="en-US" altLang="ja-JP" dirty="0">
                <a:latin typeface="ＭＳ 明朝" panose="02020609040205080304" pitchFamily="17" charset="-128"/>
                <a:ea typeface="ＭＳ 明朝" panose="02020609040205080304" pitchFamily="17" charset="-128"/>
              </a:rPr>
            </a:b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新しい技術の検証と紹介</a:t>
            </a:r>
            <a:br>
              <a:rPr kumimoji="1"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 ３－３</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広報活動</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 ３－４</a:t>
            </a:r>
            <a:br>
              <a:rPr lang="en-US" altLang="ja-JP" dirty="0">
                <a:latin typeface="ＭＳ 明朝" panose="02020609040205080304" pitchFamily="17" charset="-128"/>
                <a:ea typeface="ＭＳ 明朝" panose="02020609040205080304" pitchFamily="17" charset="-128"/>
              </a:rPr>
            </a:b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技術シンポジウムの開催</a:t>
            </a:r>
            <a:br>
              <a:rPr kumimoji="1"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 ３－５</a:t>
            </a:r>
            <a:endParaRPr kumimoji="1" lang="ja-JP" altLang="en-US" dirty="0">
              <a:latin typeface="ＭＳ 明朝" panose="02020609040205080304" pitchFamily="17" charset="-128"/>
              <a:ea typeface="ＭＳ 明朝" panose="02020609040205080304" pitchFamily="17" charset="-128"/>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752" y="1504582"/>
            <a:ext cx="5799272" cy="4354526"/>
          </a:xfrm>
          <a:prstGeom prst="rect">
            <a:avLst/>
          </a:prstGeom>
          <a:noFill/>
          <a:ln w="12700">
            <a:solidFill>
              <a:srgbClr val="000000"/>
            </a:solidFill>
            <a:miter lim="800000"/>
            <a:headEnd/>
            <a:tailEnd/>
          </a:ln>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354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３－１．測定装置の認定</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1484005"/>
          </a:xfrm>
        </p:spPr>
        <p:txBody>
          <a:bodyPr anchor="t"/>
          <a:lstStyle/>
          <a:p>
            <a:r>
              <a:rPr kumimoji="1" lang="ja-JP" altLang="en-US" sz="2800" dirty="0">
                <a:latin typeface="ＭＳ 明朝" panose="02020609040205080304" pitchFamily="17" charset="-128"/>
                <a:ea typeface="ＭＳ 明朝" panose="02020609040205080304" pitchFamily="17" charset="-128"/>
              </a:rPr>
              <a:t>認定に対する</a:t>
            </a:r>
            <a:r>
              <a:rPr lang="ja-JP" altLang="en-US" sz="2800" dirty="0">
                <a:latin typeface="ＭＳ 明朝" panose="02020609040205080304" pitchFamily="17" charset="-128"/>
                <a:ea typeface="ＭＳ 明朝" panose="02020609040205080304" pitchFamily="17" charset="-128"/>
              </a:rPr>
              <a:t>基本的な考え方</a:t>
            </a:r>
            <a:br>
              <a:rPr lang="en-US" altLang="ja-JP" dirty="0">
                <a:latin typeface="ＭＳ 明朝" panose="02020609040205080304" pitchFamily="17" charset="-128"/>
                <a:ea typeface="ＭＳ 明朝" panose="02020609040205080304" pitchFamily="17" charset="-128"/>
              </a:rPr>
            </a:br>
            <a:endParaRPr lang="en-US" altLang="ja-JP" sz="2800" b="1" dirty="0">
              <a:latin typeface="ＭＳ 明朝" panose="02020609040205080304" pitchFamily="17" charset="-128"/>
              <a:ea typeface="ＭＳ 明朝" panose="02020609040205080304" pitchFamily="17" charset="-128"/>
            </a:endParaRPr>
          </a:p>
        </p:txBody>
      </p:sp>
      <p:sp>
        <p:nvSpPr>
          <p:cNvPr id="4" name="テキスト ボックス 3"/>
          <p:cNvSpPr txBox="1"/>
          <p:nvPr/>
        </p:nvSpPr>
        <p:spPr>
          <a:xfrm>
            <a:off x="5161396" y="6281468"/>
            <a:ext cx="3996565" cy="400110"/>
          </a:xfrm>
          <a:prstGeom prst="rect">
            <a:avLst/>
          </a:prstGeom>
          <a:noFill/>
        </p:spPr>
        <p:txBody>
          <a:bodyPr wrap="square" rtlCol="0">
            <a:spAutoFit/>
          </a:bodyPr>
          <a:lstStyle/>
          <a:p>
            <a:r>
              <a:rPr lang="ja-JP" altLang="en-US" sz="2000" b="1" dirty="0">
                <a:latin typeface="ＭＳ 明朝" panose="02020609040205080304" pitchFamily="17" charset="-128"/>
                <a:ea typeface="ＭＳ 明朝" panose="02020609040205080304" pitchFamily="17" charset="-128"/>
              </a:rPr>
              <a:t>（認定装置</a:t>
            </a:r>
            <a:r>
              <a:rPr lang="en-US" altLang="ja-JP" sz="2000" b="1" dirty="0">
                <a:latin typeface="ＭＳ 明朝" panose="02020609040205080304" pitchFamily="17" charset="-128"/>
                <a:ea typeface="ＭＳ 明朝" panose="02020609040205080304" pitchFamily="17" charset="-128"/>
              </a:rPr>
              <a:t>NST-2</a:t>
            </a:r>
            <a:r>
              <a:rPr lang="ja-JP" altLang="en-US" sz="2000" b="1" dirty="0">
                <a:latin typeface="ＭＳ 明朝" panose="02020609040205080304" pitchFamily="17" charset="-128"/>
                <a:ea typeface="ＭＳ 明朝" panose="02020609040205080304" pitchFamily="17" charset="-128"/>
              </a:rPr>
              <a:t>・測定時画面）</a:t>
            </a:r>
            <a:endParaRPr lang="en-US" altLang="ja-JP" sz="2000" b="1" dirty="0">
              <a:latin typeface="ＭＳ 明朝" panose="02020609040205080304" pitchFamily="17" charset="-128"/>
              <a:ea typeface="ＭＳ 明朝" panose="02020609040205080304" pitchFamily="17" charset="-128"/>
            </a:endParaRPr>
          </a:p>
        </p:txBody>
      </p:sp>
      <p:pic>
        <p:nvPicPr>
          <p:cNvPr id="5" name="図 8"/>
          <p:cNvPicPr>
            <a:picLocks noChangeAspect="1"/>
          </p:cNvPicPr>
          <p:nvPr/>
        </p:nvPicPr>
        <p:blipFill rotWithShape="1">
          <a:blip r:embed="rId2">
            <a:extLst>
              <a:ext uri="{28A0092B-C50C-407E-A947-70E740481C1C}">
                <a14:useLocalDpi xmlns:a14="http://schemas.microsoft.com/office/drawing/2010/main" val="0"/>
              </a:ext>
            </a:extLst>
          </a:blip>
          <a:srcRect t="3136" b="1513"/>
          <a:stretch/>
        </p:blipFill>
        <p:spPr bwMode="auto">
          <a:xfrm>
            <a:off x="5161396" y="2734916"/>
            <a:ext cx="6810560" cy="35465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572490" y="2119424"/>
            <a:ext cx="6161519" cy="1667764"/>
          </a:xfrm>
          <a:prstGeom prst="rect">
            <a:avLst/>
          </a:prstGeom>
          <a:noFill/>
        </p:spPr>
        <p:txBody>
          <a:bodyPr wrap="square" rtlCol="0">
            <a:spAutoFit/>
          </a:bodyPr>
          <a:lstStyle/>
          <a:p>
            <a:pPr>
              <a:lnSpc>
                <a:spcPct val="150000"/>
              </a:lnSpc>
            </a:pPr>
            <a:r>
              <a:rPr lang="ja-JP" altLang="en-US" sz="2400" b="1" dirty="0">
                <a:latin typeface="ＭＳ 明朝" panose="02020609040205080304" pitchFamily="17" charset="-128"/>
                <a:ea typeface="ＭＳ 明朝" panose="02020609040205080304" pitchFamily="17" charset="-128"/>
              </a:rPr>
              <a:t>・測定に立会う方にも分かりやすい表記</a:t>
            </a:r>
            <a:br>
              <a:rPr lang="en-US" altLang="ja-JP" sz="2400" b="1" dirty="0">
                <a:latin typeface="ＭＳ 明朝" panose="02020609040205080304" pitchFamily="17" charset="-128"/>
                <a:ea typeface="ＭＳ 明朝" panose="02020609040205080304" pitchFamily="17" charset="-128"/>
              </a:rPr>
            </a:br>
            <a:r>
              <a:rPr lang="ja-JP" altLang="en-US" sz="2400" b="1" dirty="0">
                <a:latin typeface="ＭＳ 明朝" panose="02020609040205080304" pitchFamily="17" charset="-128"/>
                <a:ea typeface="ＭＳ 明朝" panose="02020609040205080304" pitchFamily="17" charset="-128"/>
              </a:rPr>
              <a:t>・測定精度</a:t>
            </a:r>
            <a:br>
              <a:rPr lang="en-US" altLang="ja-JP" sz="2400" b="1" dirty="0">
                <a:latin typeface="ＭＳ 明朝" panose="02020609040205080304" pitchFamily="17" charset="-128"/>
                <a:ea typeface="ＭＳ 明朝" panose="02020609040205080304" pitchFamily="17" charset="-128"/>
              </a:rPr>
            </a:br>
            <a:r>
              <a:rPr lang="ja-JP" altLang="en-US" sz="2400" b="1" dirty="0">
                <a:latin typeface="ＭＳ 明朝" panose="02020609040205080304" pitchFamily="17" charset="-128"/>
                <a:ea typeface="ＭＳ 明朝" panose="02020609040205080304" pitchFamily="17" charset="-128"/>
              </a:rPr>
              <a:t>・データの改ざん対策</a:t>
            </a:r>
            <a:endParaRPr lang="en-US" altLang="ja-JP" sz="24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59735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３－１．測定装置の認定</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6"/>
            <a:ext cx="10018432" cy="2126673"/>
          </a:xfrm>
        </p:spPr>
        <p:txBody>
          <a:bodyPr anchor="t">
            <a:normAutofit/>
          </a:bodyPr>
          <a:lstStyle/>
          <a:p>
            <a:r>
              <a:rPr kumimoji="1" lang="ja-JP" altLang="en-US" dirty="0">
                <a:latin typeface="ＭＳ 明朝" panose="02020609040205080304" pitchFamily="17" charset="-128"/>
                <a:ea typeface="ＭＳ 明朝" panose="02020609040205080304" pitchFamily="17" charset="-128"/>
              </a:rPr>
              <a:t>認定装置の紹介</a:t>
            </a:r>
            <a:br>
              <a:rPr kumimoji="1" lang="en-US" altLang="ja-JP" dirty="0">
                <a:latin typeface="ＭＳ 明朝" panose="02020609040205080304" pitchFamily="17" charset="-128"/>
                <a:ea typeface="ＭＳ 明朝" panose="02020609040205080304" pitchFamily="17" charset="-128"/>
              </a:rPr>
            </a:b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超音波</a:t>
            </a:r>
            <a:r>
              <a:rPr lang="ja-JP" altLang="en-US" dirty="0">
                <a:latin typeface="ＭＳ 明朝" panose="02020609040205080304" pitchFamily="17" charset="-128"/>
                <a:ea typeface="ＭＳ 明朝" panose="02020609040205080304" pitchFamily="17" charset="-128"/>
              </a:rPr>
              <a:t>根入れ長測定の測定装置</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主な対象物　</a:t>
            </a:r>
            <a:r>
              <a:rPr lang="zh-TW" altLang="en-US" dirty="0">
                <a:latin typeface="ＭＳ 明朝" panose="02020609040205080304" pitchFamily="17" charset="-128"/>
                <a:ea typeface="ＭＳ 明朝" panose="02020609040205080304" pitchFamily="17" charset="-128"/>
              </a:rPr>
              <a:t>防護柵等支柱</a:t>
            </a:r>
            <a:r>
              <a:rPr lang="ja-JP" altLang="en-US" dirty="0">
                <a:latin typeface="ＭＳ 明朝" panose="02020609040205080304" pitchFamily="17" charset="-128"/>
                <a:ea typeface="ＭＳ 明朝" panose="02020609040205080304" pitchFamily="17" charset="-128"/>
              </a:rPr>
              <a:t>・地山補強鉄筋（ロックボルト等）含む</a:t>
            </a:r>
            <a:endParaRPr lang="en-US" altLang="ja-JP" dirty="0">
              <a:latin typeface="ＭＳ 明朝" panose="02020609040205080304" pitchFamily="17" charset="-128"/>
              <a:ea typeface="ＭＳ 明朝" panose="02020609040205080304" pitchFamily="17" charset="-128"/>
            </a:endParaRPr>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t="-538" b="23349"/>
          <a:stretch/>
        </p:blipFill>
        <p:spPr>
          <a:xfrm>
            <a:off x="7064636" y="3428999"/>
            <a:ext cx="2317143" cy="1840632"/>
          </a:xfrm>
          <a:prstGeom prst="rect">
            <a:avLst/>
          </a:prstGeom>
          <a:ln>
            <a:solidFill>
              <a:schemeClr val="tx1"/>
            </a:solidFill>
          </a:ln>
          <a:effectLst>
            <a:outerShdw blurRad="50800" dist="38100" dir="2700000" algn="tl" rotWithShape="0">
              <a:prstClr val="black">
                <a:alpha val="40000"/>
              </a:prstClr>
            </a:outerShdw>
          </a:effectLst>
        </p:spPr>
      </p:pic>
      <p:pic>
        <p:nvPicPr>
          <p:cNvPr id="7" name="コンテンツ プレースホルダー 7"/>
          <p:cNvPicPr>
            <a:picLocks noChangeAspect="1"/>
          </p:cNvPicPr>
          <p:nvPr/>
        </p:nvPicPr>
        <p:blipFill rotWithShape="1">
          <a:blip r:embed="rId4" cstate="print">
            <a:extLst>
              <a:ext uri="{28A0092B-C50C-407E-A947-70E740481C1C}">
                <a14:useLocalDpi xmlns:a14="http://schemas.microsoft.com/office/drawing/2010/main" val="0"/>
              </a:ext>
            </a:extLst>
          </a:blip>
          <a:srcRect t="13510" r="9119"/>
          <a:stretch/>
        </p:blipFill>
        <p:spPr>
          <a:xfrm>
            <a:off x="2400788" y="3428999"/>
            <a:ext cx="2317142" cy="1840632"/>
          </a:xfrm>
          <a:prstGeom prst="rect">
            <a:avLst/>
          </a:prstGeom>
          <a:ln>
            <a:solidFill>
              <a:schemeClr val="tx1"/>
            </a:solidFill>
          </a:ln>
          <a:effectLst>
            <a:outerShdw blurRad="50800" dist="38100" dir="2700000" algn="tl" rotWithShape="0">
              <a:prstClr val="black">
                <a:alpha val="40000"/>
              </a:prstClr>
            </a:outerShdw>
          </a:effectLst>
        </p:spPr>
      </p:pic>
      <p:sp>
        <p:nvSpPr>
          <p:cNvPr id="6" name="コンテンツ プレースホルダー 2">
            <a:extLst>
              <a:ext uri="{FF2B5EF4-FFF2-40B4-BE49-F238E27FC236}">
                <a16:creationId xmlns:a16="http://schemas.microsoft.com/office/drawing/2014/main" id="{74F009E0-A049-4CA5-B726-1401B967DBC1}"/>
              </a:ext>
            </a:extLst>
          </p:cNvPr>
          <p:cNvSpPr txBox="1">
            <a:spLocks/>
          </p:cNvSpPr>
          <p:nvPr/>
        </p:nvSpPr>
        <p:spPr>
          <a:xfrm>
            <a:off x="2263224" y="5269633"/>
            <a:ext cx="4663849" cy="118658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buFont typeface="Arial"/>
              <a:buNone/>
            </a:pPr>
            <a:r>
              <a:rPr lang="ja-JP" altLang="en-US" dirty="0">
                <a:latin typeface="ＭＳ 明朝" panose="02020609040205080304" pitchFamily="17" charset="-128"/>
                <a:ea typeface="ＭＳ 明朝" panose="02020609040205080304" pitchFamily="17" charset="-128"/>
              </a:rPr>
              <a:t>・</a:t>
            </a:r>
            <a:r>
              <a:rPr lang="en-US" altLang="ja-JP" dirty="0">
                <a:latin typeface="ＭＳ 明朝" panose="02020609040205080304" pitchFamily="17" charset="-128"/>
                <a:ea typeface="ＭＳ 明朝" panose="02020609040205080304" pitchFamily="17" charset="-128"/>
              </a:rPr>
              <a:t>NST-2</a:t>
            </a: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 ジオファイブ社製</a:t>
            </a:r>
          </a:p>
          <a:p>
            <a:pPr marL="0" indent="0">
              <a:buFont typeface="Arial"/>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NETIS  KT-060039-VE 】</a:t>
            </a:r>
          </a:p>
        </p:txBody>
      </p:sp>
      <p:sp>
        <p:nvSpPr>
          <p:cNvPr id="5" name="コンテンツ プレースホルダー 2">
            <a:extLst>
              <a:ext uri="{FF2B5EF4-FFF2-40B4-BE49-F238E27FC236}">
                <a16:creationId xmlns:a16="http://schemas.microsoft.com/office/drawing/2014/main" id="{FA12C20D-B5E6-4F7A-9B5B-9B0FF6437B6E}"/>
              </a:ext>
            </a:extLst>
          </p:cNvPr>
          <p:cNvSpPr txBox="1">
            <a:spLocks/>
          </p:cNvSpPr>
          <p:nvPr/>
        </p:nvSpPr>
        <p:spPr>
          <a:xfrm>
            <a:off x="6927073" y="5269632"/>
            <a:ext cx="4663849" cy="118658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buFont typeface="Arial"/>
              <a:buNone/>
            </a:pPr>
            <a:r>
              <a:rPr lang="ja-JP" altLang="en-US" dirty="0">
                <a:latin typeface="ＭＳ 明朝" panose="02020609040205080304" pitchFamily="17" charset="-128"/>
                <a:ea typeface="ＭＳ 明朝" panose="02020609040205080304" pitchFamily="17" charset="-128"/>
              </a:rPr>
              <a:t>・</a:t>
            </a:r>
            <a:r>
              <a:rPr lang="en-US" altLang="ja-JP" dirty="0">
                <a:latin typeface="ＭＳ 明朝" panose="02020609040205080304" pitchFamily="17" charset="-128"/>
                <a:ea typeface="ＭＳ 明朝" panose="02020609040205080304" pitchFamily="17" charset="-128"/>
              </a:rPr>
              <a:t>JTM-10</a:t>
            </a: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 エム・ケー開発社製</a:t>
            </a:r>
            <a:endParaRPr lang="en-US" altLang="ja-JP" dirty="0">
              <a:latin typeface="ＭＳ 明朝" panose="02020609040205080304" pitchFamily="17" charset="-128"/>
              <a:ea typeface="ＭＳ 明朝" panose="02020609040205080304" pitchFamily="17" charset="-128"/>
            </a:endParaRPr>
          </a:p>
          <a:p>
            <a:pPr marL="0" indent="0">
              <a:buFont typeface="Arial"/>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NETIS  CB-110028-VR</a:t>
            </a: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p>
        </p:txBody>
      </p:sp>
    </p:spTree>
    <p:extLst>
      <p:ext uri="{BB962C8B-B14F-4D97-AF65-F5344CB8AC3E}">
        <p14:creationId xmlns:p14="http://schemas.microsoft.com/office/powerpoint/2010/main" val="22067774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視差">
  <a:themeElements>
    <a:clrScheme name="視差">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視差">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視差">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TM03457496[[fn=視差]]</Template>
  <TotalTime>6360</TotalTime>
  <Words>2913</Words>
  <Application>Microsoft Office PowerPoint</Application>
  <PresentationFormat>ワイド画面</PresentationFormat>
  <Paragraphs>290</Paragraphs>
  <Slides>40</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40</vt:i4>
      </vt:variant>
    </vt:vector>
  </HeadingPairs>
  <TitlesOfParts>
    <vt:vector size="48" baseType="lpstr">
      <vt:lpstr>HGS明朝B</vt:lpstr>
      <vt:lpstr>ＭＳ 明朝</vt:lpstr>
      <vt:lpstr>Arial</vt:lpstr>
      <vt:lpstr>Arial Rounded MT Bold</vt:lpstr>
      <vt:lpstr>Calibri</vt:lpstr>
      <vt:lpstr>Century</vt:lpstr>
      <vt:lpstr>Corbel</vt:lpstr>
      <vt:lpstr>視差</vt:lpstr>
      <vt:lpstr>ＥＩＴＡＣのご案内</vt:lpstr>
      <vt:lpstr>はじめに</vt:lpstr>
      <vt:lpstr>１．協会の目的</vt:lpstr>
      <vt:lpstr>２．沿革</vt:lpstr>
      <vt:lpstr>２．沿革</vt:lpstr>
      <vt:lpstr>２．沿革</vt:lpstr>
      <vt:lpstr>３．主な活動</vt:lpstr>
      <vt:lpstr>３－１．測定装置の認定</vt:lpstr>
      <vt:lpstr>３－１．測定装置の認定</vt:lpstr>
      <vt:lpstr>３－２．技術講習会の実施</vt:lpstr>
      <vt:lpstr>３－２．技術講習会の実施 　　　　超音波根入れ長測定技術【施工管理方法の沿革】</vt:lpstr>
      <vt:lpstr>３－２．技術講習会の実施 　　　　　　　　　　【超音波根入れ長測定技術】</vt:lpstr>
      <vt:lpstr>３－２．技術講習会の実施 　　　　　　　　　　【超音波根入れ長測定技術】</vt:lpstr>
      <vt:lpstr>３－２．技術講習会の実施 　　　　　　　　　　【超音波根入れ長測定技術】</vt:lpstr>
      <vt:lpstr>３－２．技術講習会の実施</vt:lpstr>
      <vt:lpstr>３－２．技術講習会の実施【上級技術者】</vt:lpstr>
      <vt:lpstr>３－２．技術講習会の実施 　　　　　　【道路附属物腐食健全度調査技術の沿革】</vt:lpstr>
      <vt:lpstr>３－２．技術講習会の実施 　　　　　　　　　【附属物スクリーニング調査技術】</vt:lpstr>
      <vt:lpstr>３－２．技術講習会の実施 　　　　　　　　　【附属物スクリーニング調査技術】</vt:lpstr>
      <vt:lpstr>３－２．技術講習会の実施</vt:lpstr>
      <vt:lpstr>３－２．技術講習会の実施 　　　　　　　【地中レーダ探査技術に求められるもの】</vt:lpstr>
      <vt:lpstr>３－２．技術講習会の実施 　　　　　　　　　　　　　【地中レーダ探査技術】</vt:lpstr>
      <vt:lpstr>３－２．技術講習会の実施 　　　　　　　　　　　　　【地中レーダ探査技術】</vt:lpstr>
      <vt:lpstr>３－２．技術講習会の実施</vt:lpstr>
      <vt:lpstr>３－２．認定技術者の活用</vt:lpstr>
      <vt:lpstr>３－３．新しい技術の検証と紹介</vt:lpstr>
      <vt:lpstr>３－３．新しい技術の検証と紹介</vt:lpstr>
      <vt:lpstr>３－３．新しい技術の検証と紹介</vt:lpstr>
      <vt:lpstr>３－３．新しい技術の検証と紹介</vt:lpstr>
      <vt:lpstr>３－３．新しい技術の検証と紹介</vt:lpstr>
      <vt:lpstr>３－４．広報活動</vt:lpstr>
      <vt:lpstr>３－４．広報活動</vt:lpstr>
      <vt:lpstr>３－５．技術シンポジウムの開催</vt:lpstr>
      <vt:lpstr>３－５．技術シンポジウムの開催</vt:lpstr>
      <vt:lpstr>３－５．技術シンポジウムの開催</vt:lpstr>
      <vt:lpstr>３－５．技術シンポジウムの開催</vt:lpstr>
      <vt:lpstr>３－５．技術シンポジウムの開催</vt:lpstr>
      <vt:lpstr>３－５．技術シンポジウムの開催</vt:lpstr>
      <vt:lpstr>３－５．技術シンポジウムの開催</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ＥＩＴＡＣのご案内</dc:title>
  <dc:creator>admin EITAC</dc:creator>
  <cp:lastModifiedBy>Masahiro Y</cp:lastModifiedBy>
  <cp:revision>260</cp:revision>
  <cp:lastPrinted>2017-03-20T00:26:47Z</cp:lastPrinted>
  <dcterms:created xsi:type="dcterms:W3CDTF">2015-10-12T14:57:13Z</dcterms:created>
  <dcterms:modified xsi:type="dcterms:W3CDTF">2024-08-04T17:06:24Z</dcterms:modified>
</cp:coreProperties>
</file>